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9" r:id="rId1"/>
  </p:sldMasterIdLst>
  <p:notesMasterIdLst>
    <p:notesMasterId r:id="rId39"/>
  </p:notesMasterIdLst>
  <p:handoutMasterIdLst>
    <p:handoutMasterId r:id="rId40"/>
  </p:handoutMasterIdLst>
  <p:sldIdLst>
    <p:sldId id="256" r:id="rId2"/>
    <p:sldId id="257" r:id="rId3"/>
    <p:sldId id="324" r:id="rId4"/>
    <p:sldId id="284" r:id="rId5"/>
    <p:sldId id="319" r:id="rId6"/>
    <p:sldId id="318" r:id="rId7"/>
    <p:sldId id="325" r:id="rId8"/>
    <p:sldId id="320" r:id="rId9"/>
    <p:sldId id="321" r:id="rId10"/>
    <p:sldId id="326" r:id="rId11"/>
    <p:sldId id="322" r:id="rId12"/>
    <p:sldId id="323" r:id="rId13"/>
    <p:sldId id="346" r:id="rId14"/>
    <p:sldId id="347" r:id="rId15"/>
    <p:sldId id="348" r:id="rId16"/>
    <p:sldId id="349" r:id="rId17"/>
    <p:sldId id="316" r:id="rId18"/>
    <p:sldId id="327" r:id="rId19"/>
    <p:sldId id="333" r:id="rId20"/>
    <p:sldId id="334" r:id="rId21"/>
    <p:sldId id="335" r:id="rId22"/>
    <p:sldId id="328" r:id="rId23"/>
    <p:sldId id="336" r:id="rId24"/>
    <p:sldId id="337" r:id="rId25"/>
    <p:sldId id="329" r:id="rId26"/>
    <p:sldId id="338" r:id="rId27"/>
    <p:sldId id="330" r:id="rId28"/>
    <p:sldId id="339" r:id="rId29"/>
    <p:sldId id="340" r:id="rId30"/>
    <p:sldId id="331" r:id="rId31"/>
    <p:sldId id="341" r:id="rId32"/>
    <p:sldId id="342" r:id="rId33"/>
    <p:sldId id="332" r:id="rId34"/>
    <p:sldId id="343" r:id="rId35"/>
    <p:sldId id="345" r:id="rId36"/>
    <p:sldId id="344" r:id="rId37"/>
    <p:sldId id="288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3537"/>
    <a:srgbClr val="1467AC"/>
    <a:srgbClr val="F6B459"/>
    <a:srgbClr val="1BA148"/>
    <a:srgbClr val="FAFAFA"/>
    <a:srgbClr val="E3E7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9" autoAdjust="0"/>
    <p:restoredTop sz="72610" autoAdjust="0"/>
  </p:normalViewPr>
  <p:slideViewPr>
    <p:cSldViewPr snapToGrid="0">
      <p:cViewPr varScale="1">
        <p:scale>
          <a:sx n="79" d="100"/>
          <a:sy n="79" d="100"/>
        </p:scale>
        <p:origin x="76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19" d="100"/>
          <a:sy n="119" d="100"/>
        </p:scale>
        <p:origin x="4992" y="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3EE666F-1F77-39E9-F47A-6C1CA502C1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20C1903-5D20-EECE-6598-15EAE0B2A4B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E6564-8B40-4A29-BACC-A8E7B99C09F0}" type="datetimeFigureOut">
              <a:rPr lang="it-IT" smtClean="0"/>
              <a:t>10/11/2024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ECD079E-FD41-0B1E-A9D6-AC5ED384FD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688DAFA-36AC-C4DF-7313-F14A19441D5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3A6B4-9F22-4ED0-8F3D-134FB48F7D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288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05F63-FAF9-4F55-B55B-B35D2DFECA4E}" type="datetimeFigureOut">
              <a:rPr lang="it-IT" smtClean="0"/>
              <a:t>10/11/2024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5C918-E4C2-4DFF-AE76-C38D0933A5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9424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SOLUZIONE:</a:t>
            </a:r>
          </a:p>
          <a:p>
            <a:pPr marL="228600" indent="-228600">
              <a:buFont typeface="+mj-lt"/>
              <a:buAutoNum type="arabicPeriod"/>
            </a:pPr>
            <a:r>
              <a:rPr lang="it-IT" dirty="0"/>
              <a:t>Ordinare i dati per Regione e quindi per Venditore tramite "Ordinamento personalizzato"</a:t>
            </a:r>
          </a:p>
          <a:p>
            <a:pPr marL="228600" indent="-228600">
              <a:buFont typeface="+mj-lt"/>
              <a:buAutoNum type="arabicPeriod"/>
            </a:pPr>
            <a:r>
              <a:rPr lang="it-IT" dirty="0"/>
              <a:t>Subtotale 1:</a:t>
            </a:r>
          </a:p>
          <a:p>
            <a:pPr marL="685800" lvl="1" indent="-228600">
              <a:buFont typeface="+mj-lt"/>
              <a:buAutoNum type="arabicPeriod"/>
            </a:pPr>
            <a:r>
              <a:rPr lang="it-IT" dirty="0"/>
              <a:t>Ad ogni cambiamento di "Regione" usa la funzione "Somma" e aggiungi subtotali a "Fatturato"</a:t>
            </a:r>
          </a:p>
          <a:p>
            <a:pPr marL="228600" lvl="0" indent="-228600">
              <a:buFont typeface="+mj-lt"/>
              <a:buAutoNum type="arabicPeriod"/>
            </a:pPr>
            <a:r>
              <a:rPr lang="it-IT" dirty="0"/>
              <a:t>Subtotale 2:</a:t>
            </a:r>
          </a:p>
          <a:p>
            <a:pPr marL="685800" lvl="1" indent="-228600">
              <a:buFont typeface="+mj-lt"/>
              <a:buAutoNum type="arabicPeriod"/>
            </a:pPr>
            <a:r>
              <a:rPr lang="it-IT" dirty="0"/>
              <a:t>Togliere il flag da "Sostituisci i subtotali correnti"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it-IT" dirty="0"/>
              <a:t>Ad ogni cambiamento di "Regione" usa la funzione "Media" e aggiungi subtotali a "Fatturato"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it-IT" dirty="0"/>
              <a:t>Subtotale 3: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it-IT" dirty="0"/>
              <a:t>Ad ogni cambiamento di "Venditore" usa la funzione "Somma" e aggiungi subtotali a "Fatturato"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it-IT" dirty="0"/>
              <a:t>Subtotale 4: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it-IT" dirty="0"/>
              <a:t>Ad ogni cambiamento di "Venditore" usa la funzione "Media" e aggiungi subtotali a "Fatturato"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it-IT" dirty="0"/>
          </a:p>
          <a:p>
            <a:pPr marL="685800" lvl="1" indent="-228600">
              <a:buFont typeface="+mj-lt"/>
              <a:buAutoNum type="arabicPeriod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28694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SOLUZIONE</a:t>
            </a:r>
          </a:p>
          <a:p>
            <a:r>
              <a:rPr lang="it-IT" dirty="0"/>
              <a:t>Formula: =$D2&gt;20000</a:t>
            </a:r>
          </a:p>
          <a:p>
            <a:r>
              <a:rPr lang="it-IT" dirty="0"/>
              <a:t>Si applica a: =$A$2:$E$31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0449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SOLUZIONE</a:t>
            </a:r>
          </a:p>
          <a:p>
            <a:r>
              <a:rPr lang="it-IT" dirty="0"/>
              <a:t>Foglio1: Delimitato (;)</a:t>
            </a:r>
          </a:p>
          <a:p>
            <a:r>
              <a:rPr lang="it-IT" dirty="0"/>
              <a:t>Foglio2: Delimitato (tab)</a:t>
            </a:r>
          </a:p>
          <a:p>
            <a:r>
              <a:rPr lang="it-IT" dirty="0"/>
              <a:t>Foglio3: Larghezza fissa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14747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SOLUZIONE</a:t>
            </a:r>
          </a:p>
          <a:p>
            <a:r>
              <a:rPr lang="it-IT" dirty="0"/>
              <a:t>Totale </a:t>
            </a:r>
            <a:r>
              <a:rPr lang="it-IT" dirty="0" err="1"/>
              <a:t>Gen+Feb</a:t>
            </a:r>
            <a:r>
              <a:rPr lang="it-IT" dirty="0"/>
              <a:t>: =SOMMA(</a:t>
            </a:r>
            <a:r>
              <a:rPr lang="it-IT" dirty="0" err="1"/>
              <a:t>Gen;Feb</a:t>
            </a:r>
            <a:r>
              <a:rPr lang="it-IT" dirty="0"/>
              <a:t>)</a:t>
            </a:r>
          </a:p>
          <a:p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Totale </a:t>
            </a:r>
            <a:r>
              <a:rPr lang="it-IT" sz="1800" b="0" i="0" u="none" strike="noStrike" dirty="0" err="1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Luca+Paolo</a:t>
            </a: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: =SOMMA(</a:t>
            </a:r>
            <a:r>
              <a:rPr lang="it-IT" sz="1800" b="0" i="0" u="none" strike="noStrike" dirty="0" err="1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Luca;Paolo</a:t>
            </a: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41819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SOLUZIONE</a:t>
            </a:r>
          </a:p>
          <a:p>
            <a:r>
              <a:rPr lang="it-IT" dirty="0"/>
              <a:t>Selezionare la tabella, Crea da selezione, flaggare solo "Riga superiore"</a:t>
            </a:r>
          </a:p>
          <a:p>
            <a:r>
              <a:rPr lang="it-IT" dirty="0"/>
              <a:t>Risposte alle domande: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Il totale delle vendite di Rossi?</a:t>
            </a:r>
            <a:b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</a:b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=SOMMA.SE(</a:t>
            </a:r>
            <a:r>
              <a:rPr lang="it-IT" sz="1800" b="0" i="0" u="none" strike="noStrike" dirty="0" err="1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Venditore;"Rossi";Fatturato</a:t>
            </a: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Quante vendite ha portato a termine Rossi ?</a:t>
            </a:r>
            <a:b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</a:b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=CONTA.SE(</a:t>
            </a:r>
            <a:r>
              <a:rPr lang="it-IT" sz="1800" b="0" i="0" u="none" strike="noStrike" dirty="0" err="1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Venditore;"Rossi</a:t>
            </a: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Quante vendite ha portato a termine Rossi in Lombardia?</a:t>
            </a:r>
            <a:b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</a:b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=CONTA.PIÙ.SE(</a:t>
            </a:r>
            <a:r>
              <a:rPr lang="it-IT" sz="1800" b="0" i="0" u="none" strike="noStrike" dirty="0" err="1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Venditore;"Rossi";Regione;"Lombardia</a:t>
            </a: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Il fatturato di Verdi in Lombardia?</a:t>
            </a:r>
            <a:b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</a:b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=SOMMA.PIÙ.SE(</a:t>
            </a:r>
            <a:r>
              <a:rPr lang="it-IT" sz="1800" b="0" i="0" u="none" strike="noStrike" dirty="0" err="1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Fatturato;Venditore</a:t>
            </a: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;"</a:t>
            </a:r>
            <a:r>
              <a:rPr lang="it-IT" sz="1800" b="0" i="0" u="none" strike="noStrike" dirty="0" err="1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Verdi";Regione;"Lombardia</a:t>
            </a: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Il fatturato di ottobre 2014?</a:t>
            </a:r>
            <a:b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</a:b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=SOMMA.PIÙ.SE(</a:t>
            </a:r>
            <a:r>
              <a:rPr lang="it-IT" sz="1800" b="0" i="0" u="none" strike="noStrike" dirty="0" err="1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Fatturato;Data</a:t>
            </a: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;"&gt;=01/10/2014";Data;"&lt;=31/10/2014")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Il fatturato di cancelleria di ottobre 2014?</a:t>
            </a:r>
            <a:b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</a:b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=SOMMA.PIÙ.SE(</a:t>
            </a:r>
            <a:r>
              <a:rPr lang="it-IT" sz="1800" b="0" i="0" u="none" strike="noStrike" dirty="0" err="1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Fatturato;Data</a:t>
            </a: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;"&gt;=01/10/2014";Data;"&lt;=31/10/2014";Settore;"Cancelleria")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Il fatturato di cancelleria di ottobre 2014 in Lombardia?</a:t>
            </a:r>
            <a:b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</a:b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=SOMMA.PIÙ.SE(</a:t>
            </a:r>
            <a:r>
              <a:rPr lang="it-IT" sz="1800" b="0" i="0" u="none" strike="noStrike" dirty="0" err="1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Fatturato;Data</a:t>
            </a:r>
            <a:r>
              <a:rPr lang="it-IT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;"&gt;=01/10/2014";Data;"&lt;=31/10/2014";Settore;"Cancelleria";Regione;"Lombardia")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C5C918-E4C2-4DFF-AE76-C38D0933A584}" type="slidenum">
              <a:rPr lang="it-IT" smtClean="0"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07046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2000569"/>
            <a:ext cx="8791575" cy="2048668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4234181"/>
            <a:ext cx="8791575" cy="473550"/>
          </a:xfrm>
        </p:spPr>
        <p:txBody>
          <a:bodyPr>
            <a:normAutofit/>
          </a:bodyPr>
          <a:lstStyle>
            <a:lvl1pPr marL="0" indent="0" algn="l">
              <a:buNone/>
              <a:defRPr sz="2000" cap="none" baseline="0">
                <a:solidFill>
                  <a:srgbClr val="1BA14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6B2ACC6-4262-A7C3-BBE2-EE5A806936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14"/>
          <a:stretch/>
        </p:blipFill>
        <p:spPr bwMode="auto">
          <a:xfrm>
            <a:off x="4661671" y="1182292"/>
            <a:ext cx="3221080" cy="7258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F0CD9815-7E5C-384D-9AEC-1CFA7772EB3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2FD8674-BC2A-1E09-92F7-1A29CBD7A5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magine 3" descr="Immagine che contiene testo, Carattere, simbolo, logo&#10;&#10;Descrizione generata automaticamente">
            <a:extLst>
              <a:ext uri="{FF2B5EF4-FFF2-40B4-BE49-F238E27FC236}">
                <a16:creationId xmlns:a16="http://schemas.microsoft.com/office/drawing/2014/main" id="{5078CCAD-AE2D-5760-DB97-9B42AB135AD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50" y="5179914"/>
            <a:ext cx="2857500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002B9862-4D66-DDB9-6947-81ABEE8CFBB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6" y="5400161"/>
            <a:ext cx="11215687" cy="757751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8156" y="750093"/>
            <a:ext cx="11215688" cy="4395141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it-IT"/>
              <a:t>Fare clic sull'icona per inserire un'immagine</a:t>
            </a:r>
            <a:endParaRPr lang="en-US" dirty="0"/>
          </a:p>
        </p:txBody>
      </p:sp>
      <p:cxnSp>
        <p:nvCxnSpPr>
          <p:cNvPr id="13" name="Connettore diritto 12">
            <a:extLst>
              <a:ext uri="{FF2B5EF4-FFF2-40B4-BE49-F238E27FC236}">
                <a16:creationId xmlns:a16="http://schemas.microsoft.com/office/drawing/2014/main" id="{D56B1769-FB37-65F6-EB1D-51CF7E02D355}"/>
              </a:ext>
            </a:extLst>
          </p:cNvPr>
          <p:cNvCxnSpPr>
            <a:cxnSpLocks/>
          </p:cNvCxnSpPr>
          <p:nvPr userDrawn="1"/>
        </p:nvCxnSpPr>
        <p:spPr>
          <a:xfrm>
            <a:off x="488156" y="5272698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CA6FC89-BB9F-6A2E-50B4-8CC554F0E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EB5FE0-0B72-0219-5826-5880D9AA5F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45099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8156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CC720B0-E170-F661-BE1D-868B168025D8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2647344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24A7A994-5DEB-C1C9-ED12-EE8EEA50D3F4}"/>
              </a:ext>
            </a:extLst>
          </p:cNvPr>
          <p:cNvSpPr>
            <a:spLocks noGrp="1"/>
          </p:cNvSpPr>
          <p:nvPr>
            <p:ph type="body" sz="half" idx="19"/>
          </p:nvPr>
        </p:nvSpPr>
        <p:spPr>
          <a:xfrm>
            <a:off x="4286250" y="2647343"/>
            <a:ext cx="3619499" cy="351056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E52C3060-BDD1-DC73-15D5-FF0E88E406C7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4286250" y="1700215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93345" y="1700216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D88941-D6D8-205C-9DF7-E614036E2CB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6B2F3FF-1DE3-C8BA-8BEB-1B1782C29D65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627095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39CA84C2-BED7-20B4-004E-1FCA437DD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5D3BF90A-6046-8512-1673-88868084AF14}"/>
              </a:ext>
            </a:extLst>
          </p:cNvPr>
          <p:cNvSpPr>
            <a:spLocks noGrp="1"/>
          </p:cNvSpPr>
          <p:nvPr>
            <p:ph type="body" sz="half" idx="18"/>
          </p:nvPr>
        </p:nvSpPr>
        <p:spPr>
          <a:xfrm>
            <a:off x="8081440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CFBEFE32-6DC8-6C6B-E932-B565E8B5FCFB}"/>
              </a:ext>
            </a:extLst>
          </p:cNvPr>
          <p:cNvSpPr>
            <a:spLocks noGrp="1"/>
          </p:cNvSpPr>
          <p:nvPr>
            <p:ph type="body" idx="21"/>
          </p:nvPr>
        </p:nvSpPr>
        <p:spPr>
          <a:xfrm>
            <a:off x="8081440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2" name="Picture Placeholder 2">
            <a:extLst>
              <a:ext uri="{FF2B5EF4-FFF2-40B4-BE49-F238E27FC236}">
                <a16:creationId xmlns:a16="http://schemas.microsoft.com/office/drawing/2014/main" id="{BB125C73-8F0B-DEF8-4851-AAE7B09CB173}"/>
              </a:ext>
            </a:extLst>
          </p:cNvPr>
          <p:cNvSpPr>
            <a:spLocks noGrp="1" noChangeAspect="1"/>
          </p:cNvSpPr>
          <p:nvPr>
            <p:ph type="pic" idx="1"/>
          </p:nvPr>
        </p:nvSpPr>
        <p:spPr>
          <a:xfrm>
            <a:off x="8081439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3FE112-BC1E-B0D3-89E9-90666CCEF208}"/>
              </a:ext>
            </a:extLst>
          </p:cNvPr>
          <p:cNvSpPr>
            <a:spLocks noGrp="1" noChangeAspect="1"/>
          </p:cNvSpPr>
          <p:nvPr>
            <p:ph type="pic" idx="22"/>
          </p:nvPr>
        </p:nvSpPr>
        <p:spPr>
          <a:xfrm>
            <a:off x="4284797" y="1700215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520840CE-467E-DBB0-7D8B-111D392F55BC}"/>
              </a:ext>
            </a:extLst>
          </p:cNvPr>
          <p:cNvSpPr>
            <a:spLocks noGrp="1"/>
          </p:cNvSpPr>
          <p:nvPr>
            <p:ph type="body" sz="half" idx="23"/>
          </p:nvPr>
        </p:nvSpPr>
        <p:spPr>
          <a:xfrm>
            <a:off x="4284797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B6D4966F-C6AF-D82E-169B-40A0F18D6DCF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4284797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17FD74AD-DECE-8EA1-F01F-973DA0D98014}"/>
              </a:ext>
            </a:extLst>
          </p:cNvPr>
          <p:cNvSpPr>
            <a:spLocks noGrp="1" noChangeAspect="1"/>
          </p:cNvSpPr>
          <p:nvPr>
            <p:ph type="pic" idx="25"/>
          </p:nvPr>
        </p:nvSpPr>
        <p:spPr>
          <a:xfrm>
            <a:off x="488156" y="1712609"/>
            <a:ext cx="3622403" cy="2536030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704F2D4A-B50B-9B91-69A8-015DBA8648DC}"/>
              </a:ext>
            </a:extLst>
          </p:cNvPr>
          <p:cNvSpPr>
            <a:spLocks noGrp="1"/>
          </p:cNvSpPr>
          <p:nvPr>
            <p:ph type="body" sz="half" idx="26"/>
          </p:nvPr>
        </p:nvSpPr>
        <p:spPr>
          <a:xfrm>
            <a:off x="488154" y="5306589"/>
            <a:ext cx="3619499" cy="8513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8BE675D1-7021-6A15-194C-0F4316533A03}"/>
              </a:ext>
            </a:extLst>
          </p:cNvPr>
          <p:cNvSpPr>
            <a:spLocks noGrp="1"/>
          </p:cNvSpPr>
          <p:nvPr>
            <p:ph type="body" idx="27"/>
          </p:nvPr>
        </p:nvSpPr>
        <p:spPr>
          <a:xfrm>
            <a:off x="488154" y="4359461"/>
            <a:ext cx="361949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9BD5A30-8A80-A04E-E5A6-F9DA39BFEE11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B324D0E-2C55-9843-5031-7ABCA410F5E8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896318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006638-908C-1C4E-6A6E-CC9DED408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3C45535-9912-364A-AB6B-67F48E886B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814031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ttangolo 10">
            <a:extLst>
              <a:ext uri="{FF2B5EF4-FFF2-40B4-BE49-F238E27FC236}">
                <a16:creationId xmlns:a16="http://schemas.microsoft.com/office/drawing/2014/main" id="{738679AD-A47B-0233-CB31-CA194935C88B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79844" y="750093"/>
            <a:ext cx="1524000" cy="540781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8156" y="750094"/>
            <a:ext cx="9563100" cy="540781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cxnSp>
        <p:nvCxnSpPr>
          <p:cNvPr id="12" name="Connettore diritto 11">
            <a:extLst>
              <a:ext uri="{FF2B5EF4-FFF2-40B4-BE49-F238E27FC236}">
                <a16:creationId xmlns:a16="http://schemas.microsoft.com/office/drawing/2014/main" id="{5C7BA0B2-6D17-ADEA-A0DF-D59EF274B476}"/>
              </a:ext>
            </a:extLst>
          </p:cNvPr>
          <p:cNvCxnSpPr>
            <a:cxnSpLocks/>
          </p:cNvCxnSpPr>
          <p:nvPr userDrawn="1"/>
        </p:nvCxnSpPr>
        <p:spPr>
          <a:xfrm flipV="1">
            <a:off x="10179844" y="750093"/>
            <a:ext cx="0" cy="5407819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8A23659A-2E00-E73F-E936-04B790FA3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93C431B-197E-1D92-8AFA-42DBD2255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386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658F867-FA0D-592E-EEFC-844FC4482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0C0BC48-FFEF-CA9B-ACD4-7DE51F93E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4" name="Titolo 3">
            <a:extLst>
              <a:ext uri="{FF2B5EF4-FFF2-40B4-BE49-F238E27FC236}">
                <a16:creationId xmlns:a16="http://schemas.microsoft.com/office/drawing/2014/main" id="{91268D76-E285-8FBE-D327-C8203B9497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</p:spTree>
    <p:extLst>
      <p:ext uri="{BB962C8B-B14F-4D97-AF65-F5344CB8AC3E}">
        <p14:creationId xmlns:p14="http://schemas.microsoft.com/office/powerpoint/2010/main" val="182986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700207"/>
            <a:ext cx="9906000" cy="257175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none" baseline="0">
                <a:solidFill>
                  <a:srgbClr val="1BA148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5F669433-AD3A-4BE9-92A5-3910FE3D29E1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682165-300D-D17D-648D-CEA36B99E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E2FB9E8-D365-4AFB-DE32-C19F30428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01849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700216"/>
            <a:ext cx="5531643" cy="445769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DEA7904-FD8E-E273-7793-1662614B2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7B6F6E1-6496-5BB1-A7A5-2AB885D4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86559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8156" y="2647344"/>
            <a:ext cx="5531643" cy="3510567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647344"/>
            <a:ext cx="5531643" cy="3510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743400B-5C32-4DE7-A730-8726BAC60F0B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88156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18159A6-FB88-C68C-25C9-7877BCA68818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172200" y="1700216"/>
            <a:ext cx="553164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7" name="Segnaposto piè di pagina 6">
            <a:extLst>
              <a:ext uri="{FF2B5EF4-FFF2-40B4-BE49-F238E27FC236}">
                <a16:creationId xmlns:a16="http://schemas.microsoft.com/office/drawing/2014/main" id="{F19928CA-2909-744F-AC17-199BCDE5CB4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6E364A8E-6084-C28A-78A7-D6A2B4227C9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645807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CA7FFCC3-BA4A-F1B7-0FB5-769BE7783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FD29C80-2FD3-A5BB-46EB-FE5D2D393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674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FA03A4FC-FBA5-9D4C-55B1-4BDD77347D3D}"/>
              </a:ext>
            </a:extLst>
          </p:cNvPr>
          <p:cNvSpPr/>
          <p:nvPr userDrawn="1"/>
        </p:nvSpPr>
        <p:spPr>
          <a:xfrm>
            <a:off x="407194" y="1528757"/>
            <a:ext cx="11351419" cy="171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14D9A66-AABD-38EA-DA3D-06D3C0F7F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3DD05D6-A433-51A7-01A6-8E4044E0CF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36551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>
            <a:extLst>
              <a:ext uri="{FF2B5EF4-FFF2-40B4-BE49-F238E27FC236}">
                <a16:creationId xmlns:a16="http://schemas.microsoft.com/office/drawing/2014/main" id="{8D83DE56-03FA-BE6A-98B5-BBD4D777481F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2198" y="750094"/>
            <a:ext cx="5531645" cy="5407818"/>
          </a:xfrm>
        </p:spPr>
        <p:txBody>
          <a:bodyPr anchor="ctr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A5DFB245-7D98-7B42-BBD2-E484DA3A9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C4080A3-40AB-C8CA-FED5-45D0E7BEDF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9E98E1E-C7D9-8209-6FB2-3B6376BF0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03DF762F-A1C9-F1F8-0673-370893321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840337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155" y="750094"/>
            <a:ext cx="5531643" cy="826905"/>
          </a:xfrm>
        </p:spPr>
        <p:txBody>
          <a:bodyPr anchor="ctr">
            <a:noAutofit/>
          </a:bodyPr>
          <a:lstStyle>
            <a:lvl1pPr>
              <a:defRPr sz="4000"/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8156" y="1700216"/>
            <a:ext cx="5531643" cy="4457696"/>
          </a:xfr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E58393E8-7B3E-D007-7DF6-437DF9872020}"/>
              </a:ext>
            </a:extLst>
          </p:cNvPr>
          <p:cNvSpPr/>
          <p:nvPr userDrawn="1"/>
        </p:nvSpPr>
        <p:spPr>
          <a:xfrm>
            <a:off x="6019798" y="1528757"/>
            <a:ext cx="5738815" cy="1714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172199" y="750094"/>
            <a:ext cx="5531644" cy="5407818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rgbClr val="F6B459">
                <a:alpha val="60000"/>
              </a:srgbClr>
            </a:solidFill>
            <a:miter lim="800000"/>
          </a:ln>
          <a:effectLst/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B8728E96-4B3F-A089-7C9D-AA5DBCDB8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2A8E7AB-894C-1368-A026-430FA1999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869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8156" y="1700216"/>
            <a:ext cx="11215688" cy="4457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8156" y="6312875"/>
            <a:ext cx="9084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none" baseline="0">
                <a:solidFill>
                  <a:srgbClr val="1BA148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52207" y="6310311"/>
            <a:ext cx="6578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EA3537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A79FA404-C19B-45E8-91BD-19A91B7F52A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50" name="Immagine 49">
            <a:extLst>
              <a:ext uri="{FF2B5EF4-FFF2-40B4-BE49-F238E27FC236}">
                <a16:creationId xmlns:a16="http://schemas.microsoft.com/office/drawing/2014/main" id="{F42DB563-5D47-118F-23C9-F7D4903D69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>
            <a:off x="10389600" y="6039860"/>
            <a:ext cx="1620000" cy="6381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Immagine 50">
            <a:extLst>
              <a:ext uri="{FF2B5EF4-FFF2-40B4-BE49-F238E27FC236}">
                <a16:creationId xmlns:a16="http://schemas.microsoft.com/office/drawing/2014/main" id="{458B65C4-5B55-37C0-F3C1-AA8A5F5927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75" r="70618"/>
          <a:stretch/>
        </p:blipFill>
        <p:spPr bwMode="auto">
          <a:xfrm flipH="1" flipV="1">
            <a:off x="180000" y="180000"/>
            <a:ext cx="1620000" cy="6381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3" name="Connettore diritto 52">
            <a:extLst>
              <a:ext uri="{FF2B5EF4-FFF2-40B4-BE49-F238E27FC236}">
                <a16:creationId xmlns:a16="http://schemas.microsoft.com/office/drawing/2014/main" id="{0ABD6444-930E-4E27-BEC0-6A19B7D981CC}"/>
              </a:ext>
            </a:extLst>
          </p:cNvPr>
          <p:cNvCxnSpPr>
            <a:cxnSpLocks/>
          </p:cNvCxnSpPr>
          <p:nvPr userDrawn="1"/>
        </p:nvCxnSpPr>
        <p:spPr>
          <a:xfrm>
            <a:off x="488156" y="1576999"/>
            <a:ext cx="11215688" cy="0"/>
          </a:xfrm>
          <a:prstGeom prst="line">
            <a:avLst/>
          </a:prstGeom>
          <a:ln w="19050">
            <a:solidFill>
              <a:srgbClr val="1BA1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46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0" r:id="rId1"/>
    <p:sldLayoutId id="2147484331" r:id="rId2"/>
    <p:sldLayoutId id="2147484332" r:id="rId3"/>
    <p:sldLayoutId id="2147484333" r:id="rId4"/>
    <p:sldLayoutId id="2147484347" r:id="rId5"/>
    <p:sldLayoutId id="2147484335" r:id="rId6"/>
    <p:sldLayoutId id="2147484336" r:id="rId7"/>
    <p:sldLayoutId id="2147484337" r:id="rId8"/>
    <p:sldLayoutId id="2147484338" r:id="rId9"/>
    <p:sldLayoutId id="2147484339" r:id="rId10"/>
    <p:sldLayoutId id="2147484343" r:id="rId11"/>
    <p:sldLayoutId id="2147484348" r:id="rId12"/>
    <p:sldLayoutId id="2147484345" r:id="rId13"/>
    <p:sldLayoutId id="2147484346" r:id="rId1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none" baseline="0">
          <a:solidFill>
            <a:srgbClr val="1467AC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467AC"/>
        </a:buClr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1BA148"/>
        </a:buClr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3E768"/>
        </a:buClr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F6B459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Clr>
          <a:srgbClr val="EA3537"/>
        </a:buClr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alibri Light" panose="020F0302020204030204" pitchFamily="34" charset="0"/>
          <a:ea typeface="Calibri Light" panose="020F0302020204030204" pitchFamily="34" charset="0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7BA9CEE-0D37-91EC-7ABE-3D07F778F5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Corso Excel Avanzato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D303FD84-C014-36E4-8E40-30EA1F71E0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Sessione 2: Lavorare con i dati</a:t>
            </a:r>
          </a:p>
        </p:txBody>
      </p:sp>
    </p:spTree>
    <p:extLst>
      <p:ext uri="{BB962C8B-B14F-4D97-AF65-F5344CB8AC3E}">
        <p14:creationId xmlns:p14="http://schemas.microsoft.com/office/powerpoint/2010/main" val="621578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051A9-58EA-944C-9CF4-FA76B02775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287A9C-D9CD-1D2B-6048-334DEE312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Formattazione condizionale</a:t>
            </a:r>
          </a:p>
          <a:p>
            <a:pPr lvl="1"/>
            <a:r>
              <a:rPr lang="it-IT" dirty="0"/>
              <a:t>Struttura</a:t>
            </a:r>
            <a:endParaRPr lang="it-IT" u="sng" dirty="0">
              <a:uFill>
                <a:solidFill>
                  <a:srgbClr val="EA3537"/>
                </a:solidFill>
              </a:uFill>
            </a:endParaRPr>
          </a:p>
          <a:p>
            <a:r>
              <a:rPr lang="it-IT" dirty="0"/>
              <a:t>Filtri avanzati</a:t>
            </a:r>
          </a:p>
          <a:p>
            <a:r>
              <a:rPr lang="it-IT" dirty="0"/>
              <a:t>Formattazione condizionale avanzata</a:t>
            </a:r>
          </a:p>
          <a:p>
            <a:r>
              <a:rPr lang="it-IT" dirty="0"/>
              <a:t>Rimuovi duplicati</a:t>
            </a:r>
          </a:p>
          <a:p>
            <a:r>
              <a:rPr lang="it-IT" dirty="0"/>
              <a:t>Testo in colonne</a:t>
            </a:r>
          </a:p>
          <a:p>
            <a:r>
              <a:rPr lang="it-IT" dirty="0"/>
              <a:t>Convalida dati</a:t>
            </a:r>
          </a:p>
          <a:p>
            <a:r>
              <a:rPr lang="it-IT" dirty="0"/>
              <a:t>Gestione nomi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EDD85DB1-4CE9-2DA3-B151-36DF3950A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022BA64-8C76-60DF-23E1-B0AEEFECB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10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CBA67D1-D51F-5B34-1AD5-BFE4F7FC6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743491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79F3940A-A62D-B8BF-6C7B-7C99C6BB9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800" dirty="0"/>
              <a:t>Formattazione condizionale</a:t>
            </a:r>
          </a:p>
        </p:txBody>
      </p:sp>
      <p:sp>
        <p:nvSpPr>
          <p:cNvPr id="7" name="Segnaposto testo 6">
            <a:extLst>
              <a:ext uri="{FF2B5EF4-FFF2-40B4-BE49-F238E27FC236}">
                <a16:creationId xmlns:a16="http://schemas.microsoft.com/office/drawing/2014/main" id="{0194F2FE-FC7C-D321-AF04-D1985F45952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Selezionare l'intervallo di celle a cui applicare la formattazione condizionale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Home &gt; Formattazione condizionale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Regole predefinite: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Regole evidenziazione celle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/>
              <a:t>Interessante la regola "Valori duplicati"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Regole primi/ultimi valori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Barra dei dati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/>
              <a:t>Interessante l'opzione "Mostra solo barra"</a:t>
            </a:r>
            <a:br>
              <a:rPr lang="it-IT" dirty="0"/>
            </a:br>
            <a:r>
              <a:rPr lang="it-IT" dirty="0"/>
              <a:t>(si trova in "Gestisci regole &gt; Modifica regola…")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Scale di colori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Set di icone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rimuovere la formattazione condizionale: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Home &gt; Formattazione condizionale &gt; Cancella regole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È possibile cancellare le regole dalla selezione (l'intervallo di celle selezionato) o dall'intero foglio di lavoro</a:t>
            </a:r>
          </a:p>
        </p:txBody>
      </p:sp>
      <p:pic>
        <p:nvPicPr>
          <p:cNvPr id="9" name="Segnaposto immagine 8" descr="Immagine che contiene testo, schermata, software, Icona del computer&#10;&#10;Descrizione generata automaticamente">
            <a:extLst>
              <a:ext uri="{FF2B5EF4-FFF2-40B4-BE49-F238E27FC236}">
                <a16:creationId xmlns:a16="http://schemas.microsoft.com/office/drawing/2014/main" id="{6589A768-DCAA-32FB-5B5E-139BBA856799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" b="166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9C32972-A9C8-28FB-95FC-F885EF362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6DD5632-021D-86D9-C313-EDAE7733F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73270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083B7CF-B899-8CA1-9DF3-05849B0DD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2_Fatture.xlsx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Evidenziare le fatture con importo maggiore di € 10.000,00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Evidenziare i valori duplicati nella colonna "Importo"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Evidenziare le 10 fatture dall'importo maggiore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Evidenziare le fatture aventi un importo sotto la media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Formattare la colonna "Importo" con la barra dei dati</a:t>
            </a:r>
          </a:p>
          <a:p>
            <a:pPr marL="285750" indent="-285750"/>
            <a:r>
              <a:rPr lang="it-IT" i="1" dirty="0"/>
              <a:t>Formattare la colonna "Importo" con la scala dei colori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C5AF5F4-AF3E-3A28-F614-EA177DE83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7024934-98EE-94A7-252D-DE5A660B1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055BA01-F3DF-8150-20F8-A68A0B345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Formattazione condizionale</a:t>
            </a:r>
          </a:p>
        </p:txBody>
      </p:sp>
    </p:spTree>
    <p:extLst>
      <p:ext uri="{BB962C8B-B14F-4D97-AF65-F5344CB8AC3E}">
        <p14:creationId xmlns:p14="http://schemas.microsoft.com/office/powerpoint/2010/main" val="3672213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C051A9-58EA-944C-9CF4-FA76B02775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287A9C-D9CD-1D2B-6048-334DEE312C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Formattazione condizionale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Struttura</a:t>
            </a:r>
          </a:p>
          <a:p>
            <a:r>
              <a:rPr lang="it-IT" dirty="0"/>
              <a:t>Filtri avanzati</a:t>
            </a:r>
          </a:p>
          <a:p>
            <a:r>
              <a:rPr lang="it-IT" dirty="0"/>
              <a:t>Formattazione condizionale avanzata</a:t>
            </a:r>
          </a:p>
          <a:p>
            <a:r>
              <a:rPr lang="it-IT" dirty="0"/>
              <a:t>Rimuovi duplicati</a:t>
            </a:r>
          </a:p>
          <a:p>
            <a:r>
              <a:rPr lang="it-IT" dirty="0"/>
              <a:t>Testo in colonne</a:t>
            </a:r>
          </a:p>
          <a:p>
            <a:r>
              <a:rPr lang="it-IT" dirty="0"/>
              <a:t>Convalida dati</a:t>
            </a:r>
          </a:p>
          <a:p>
            <a:r>
              <a:rPr lang="it-IT" dirty="0"/>
              <a:t>Gestione nomi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EDD85DB1-4CE9-2DA3-B151-36DF3950A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022BA64-8C76-60DF-23E1-B0AEEFECB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ACBA67D1-D51F-5B34-1AD5-BFE4F7FC6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520347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0ADE0C6-2A48-4B4C-F591-0BEC3EA36E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Se si ha un elenco di dati da raggruppare e riepilogare, è possibile creare una struttura di un massimo di otto livelli</a:t>
            </a:r>
          </a:p>
          <a:p>
            <a:r>
              <a:rPr lang="it-IT" dirty="0"/>
              <a:t>È possibile usare una struttura per visualizzare rapidamente righe o colonne di riepilogo o per mostrare i dati di dettaglio per ogni gruppo</a:t>
            </a:r>
          </a:p>
          <a:p>
            <a:r>
              <a:rPr lang="it-IT" dirty="0"/>
              <a:t>È possibile creare una struttura di righe, una struttura di colonne o una struttura di righe e colonne</a:t>
            </a:r>
          </a:p>
          <a:p>
            <a:endParaRPr lang="it-IT" dirty="0"/>
          </a:p>
          <a:p>
            <a:r>
              <a:rPr lang="it-IT" dirty="0"/>
              <a:t>Per impostazione predefinita:</a:t>
            </a:r>
          </a:p>
          <a:p>
            <a:pPr lvl="1"/>
            <a:r>
              <a:rPr lang="it-IT" dirty="0"/>
              <a:t>Le righe di riepilogo sono sotto il dettaglio</a:t>
            </a:r>
          </a:p>
          <a:p>
            <a:pPr lvl="1"/>
            <a:r>
              <a:rPr lang="it-IT" dirty="0"/>
              <a:t>Le colonne di riepilogo sono a destra del dettaglio</a:t>
            </a:r>
          </a:p>
          <a:p>
            <a:r>
              <a:rPr lang="it-IT" dirty="0"/>
              <a:t>Per modificare: Dati &gt; Struttura &gt; Impostazioni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AEFB408-581A-F97A-DE8F-405E9E9DD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AE2C87C-C359-3581-061F-1CD4E2967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9A2C71DF-FC2B-1A31-5D95-5BCF8C81A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Raggruppare i dati</a:t>
            </a:r>
          </a:p>
        </p:txBody>
      </p:sp>
    </p:spTree>
    <p:extLst>
      <p:ext uri="{BB962C8B-B14F-4D97-AF65-F5344CB8AC3E}">
        <p14:creationId xmlns:p14="http://schemas.microsoft.com/office/powerpoint/2010/main" val="3270543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12C02E62-8137-6402-D631-E3F730A587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Per raggruppare righe/colonne: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Selezionare le righe/colonne da raggruppare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Dati &gt; Raggruppa &gt; Raggruppa</a:t>
            </a:r>
          </a:p>
          <a:p>
            <a:endParaRPr lang="it-IT" dirty="0"/>
          </a:p>
          <a:p>
            <a:r>
              <a:rPr lang="it-IT" dirty="0"/>
              <a:t>Per eliminare dei raggruppamenti: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Selezionare le righe/colonne da separare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Dati &gt; Separa &gt; Separa</a:t>
            </a:r>
          </a:p>
          <a:p>
            <a:r>
              <a:rPr lang="it-IT" dirty="0"/>
              <a:t>Per eliminare tutti i raggruppamenti:</a:t>
            </a:r>
          </a:p>
          <a:p>
            <a:pPr lvl="1"/>
            <a:r>
              <a:rPr lang="it-IT" dirty="0"/>
              <a:t>Dati &gt; Separa &gt; Cancella struttura</a:t>
            </a:r>
          </a:p>
          <a:p>
            <a:endParaRPr lang="it-IT" dirty="0"/>
          </a:p>
          <a:p>
            <a:r>
              <a:rPr lang="it-IT" dirty="0"/>
              <a:t>Per espandere e comprimere i raggruppamenti:</a:t>
            </a:r>
          </a:p>
          <a:p>
            <a:pPr lvl="1"/>
            <a:r>
              <a:rPr lang="it-IT" dirty="0"/>
              <a:t>Utilizzare i comandi "+" e "-"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119E14B-530A-D4FC-21DA-87F5CDFC3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AC63C1F-280E-1A59-AF27-45830EE44D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48BA0C4D-E46C-C587-1CD9-580FA9BD7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Raggruppare i dati</a:t>
            </a:r>
          </a:p>
        </p:txBody>
      </p:sp>
    </p:spTree>
    <p:extLst>
      <p:ext uri="{BB962C8B-B14F-4D97-AF65-F5344CB8AC3E}">
        <p14:creationId xmlns:p14="http://schemas.microsoft.com/office/powerpoint/2010/main" val="20171605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24DBCC1A-20B7-77EE-D0C0-EE994FD45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Subtotale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1A8FFC29-9624-675B-938A-E3DF4528694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calcolare automaticamente subtotali e totali complessivi in un elenco per una colonna usiamo il comando "Subtotale"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Dati &gt; Subtotale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impostare i subtotali: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Indicare al cambiamento del valore di quale colonna inserire i subtotali (es. al cambiamento di "Regione")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/>
              <a:t>ATTENZIONE: È importate avere i dati ordinati come desidero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Indicare quale funzione di riepilogo usare (es. Somma, Media)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Indicare su quale colonna calcolare i subtotali (es. Fatturato)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Indicare se sostituire i subtotali eventualmente presenti o aggiungerli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calcolare subtotali a più livelli: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Usare il comando subtotale per ogni livello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Partire dal livello di aggregazione superiore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2126895-26B0-F133-4721-002C64781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1EB38CD-D290-5C8F-E11C-6FB081B99E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16</a:t>
            </a:fld>
            <a:endParaRPr lang="it-IT" dirty="0"/>
          </a:p>
        </p:txBody>
      </p:sp>
      <p:pic>
        <p:nvPicPr>
          <p:cNvPr id="14" name="Segnaposto immagine 13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22C2B3D6-0FAC-DBA1-7316-1BFAFB14527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" b="166"/>
          <a:stretch>
            <a:fillRect/>
          </a:stretch>
        </p:blipFill>
        <p:spPr/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76819826-5241-6DAF-0C7F-A0F3B33D7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3823" y="2737368"/>
            <a:ext cx="2248395" cy="2704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800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C19DCA35-BDCC-7ABD-FE11-896BBA758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</a:t>
            </a:r>
          </a:p>
        </p:txBody>
      </p:sp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FADC961-714D-68D6-8D97-7702A744284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2_Vendite.xlsx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La tabella riporta le fatture di ogni venditore specificando Data, Regione e Settore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Vogliamo raggruppare i dati a 2 livelli: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i="1" dirty="0"/>
              <a:t>Regione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i="1" dirty="0"/>
              <a:t>Venditore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Per ogni raggruppamento (per entrambi i livelli) vogliamo calcolare la Somma e la Media delle Fatture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Nell'immagine a fianco una porzione di quello che vogliamo ottenere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Provate…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i="1" dirty="0"/>
          </a:p>
        </p:txBody>
      </p:sp>
      <p:pic>
        <p:nvPicPr>
          <p:cNvPr id="8" name="Segnaposto immagine 7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C8B91686-8B6B-A924-7682-4629612FC27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" b="166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6096CEB-57BC-AE89-0DAF-5348A1C40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327145B-D723-5F90-4B5B-834BA7D62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183886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0668CA-6F5A-54DC-E254-F4337B836F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2D28C68-294F-C2CE-7010-7ADA830717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Formattazione condizionale</a:t>
            </a:r>
          </a:p>
          <a:p>
            <a:pPr lvl="1"/>
            <a:r>
              <a:rPr lang="it-IT" dirty="0"/>
              <a:t>Struttura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Filtri avanzati</a:t>
            </a:r>
          </a:p>
          <a:p>
            <a:r>
              <a:rPr lang="it-IT" dirty="0"/>
              <a:t>Formattazione condizionale avanzata</a:t>
            </a:r>
          </a:p>
          <a:p>
            <a:r>
              <a:rPr lang="it-IT" dirty="0"/>
              <a:t>Rimuovi duplicati</a:t>
            </a:r>
          </a:p>
          <a:p>
            <a:r>
              <a:rPr lang="it-IT" dirty="0"/>
              <a:t>Testo in colonne</a:t>
            </a:r>
          </a:p>
          <a:p>
            <a:r>
              <a:rPr lang="it-IT" dirty="0"/>
              <a:t>Convalida dati</a:t>
            </a:r>
          </a:p>
          <a:p>
            <a:r>
              <a:rPr lang="it-IT" dirty="0"/>
              <a:t>Gestione nomi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178C2107-D2F4-5915-8D3C-CD62E74A0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D0D3D17-A46A-AD51-EFA7-B8992CC77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95CD186-2CA2-459D-94E0-F9A27FA48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691153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2405362-7CB7-A25E-DD6B-AE63343FCC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PROBLEMA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2_Filtro avanzato.xlsx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La tabella (foglio "Fatture") riporta le fatture di vari venditori suddivise per Regione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Voglio filtrare la tabella per mostrare:</a:t>
            </a:r>
          </a:p>
          <a:p>
            <a:pPr marL="742950" lvl="1" indent="-285750"/>
            <a:r>
              <a:rPr lang="it-IT" i="1" dirty="0"/>
              <a:t>Le fatture relative alla Lombardia con Importo &gt; € 1.500,00</a:t>
            </a:r>
          </a:p>
          <a:p>
            <a:pPr marL="720725" lvl="2" indent="0">
              <a:buNone/>
            </a:pPr>
            <a:r>
              <a:rPr lang="it-IT" i="1" u="sng" dirty="0"/>
              <a:t>E</a:t>
            </a:r>
          </a:p>
          <a:p>
            <a:pPr marL="742950" lvl="1" indent="-285750"/>
            <a:r>
              <a:rPr lang="it-IT" i="1" dirty="0"/>
              <a:t>Le fatture relative al Veneto con Importo &lt; € 700,00</a:t>
            </a:r>
          </a:p>
          <a:p>
            <a:r>
              <a:rPr lang="it-IT" i="1" dirty="0"/>
              <a:t>Come possiamo fare (con quello che sappiamo fino ad ora dei filtri)?</a:t>
            </a:r>
          </a:p>
          <a:p>
            <a:r>
              <a:rPr lang="it-IT" i="1" dirty="0"/>
              <a:t>Provate a pensarci…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6003AB4-244C-0E84-2F35-3A3AD2674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2: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0E36129-D9C7-C656-74AD-ADCA38BF82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A2C39745-46AC-AD48-6616-E06EE171B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Filtro avanzato</a:t>
            </a:r>
          </a:p>
        </p:txBody>
      </p:sp>
    </p:spTree>
    <p:extLst>
      <p:ext uri="{BB962C8B-B14F-4D97-AF65-F5344CB8AC3E}">
        <p14:creationId xmlns:p14="http://schemas.microsoft.com/office/powerpoint/2010/main" val="2301613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278EB6-6569-3FEA-474D-F0CF5F3ED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  <a:p>
            <a:r>
              <a:rPr lang="it-IT" dirty="0"/>
              <a:t>Filtri avanzati</a:t>
            </a:r>
          </a:p>
          <a:p>
            <a:r>
              <a:rPr lang="it-IT" dirty="0"/>
              <a:t>Formattazione condizionale avanzata</a:t>
            </a:r>
          </a:p>
          <a:p>
            <a:r>
              <a:rPr lang="it-IT" dirty="0"/>
              <a:t>Rimuovi duplicati</a:t>
            </a:r>
          </a:p>
          <a:p>
            <a:r>
              <a:rPr lang="it-IT" dirty="0"/>
              <a:t>Testo in colonne</a:t>
            </a:r>
          </a:p>
          <a:p>
            <a:r>
              <a:rPr lang="it-IT" dirty="0"/>
              <a:t>Convalida dati</a:t>
            </a:r>
          </a:p>
          <a:p>
            <a:r>
              <a:rPr lang="it-IT" dirty="0"/>
              <a:t>Gestione nomi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0B7E06F6-55FA-5B69-225C-C3C1EDDC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26CD00-DDF7-A00D-5BCB-05F13733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1F9A605-1C70-2B58-EE24-27E26A6B3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444625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088E354-40B6-E01F-50AD-EFE480B4C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Filtro avanzato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B263B51-A2FC-7F8D-A0D6-775DBF3A206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risolvere il nostro problema usiamo il "Filtro avanzato"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Creiamo una tabella contenente i criteri di filtraggio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La tabelle deve avere la stessa intestazione (prima riga) della tabella da filtrare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Nelle altre righe riportare i filtri da applicare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i="1" dirty="0"/>
              <a:t>Risorsa: Excel </a:t>
            </a:r>
            <a:r>
              <a:rPr lang="it-IT" i="1" dirty="0" err="1"/>
              <a:t>Avanzato_Sessione</a:t>
            </a:r>
            <a:r>
              <a:rPr lang="it-IT" i="1" dirty="0"/>
              <a:t> 2_Filtro avanzato.xlsx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i="1" dirty="0"/>
              <a:t>Tabella nel foglio "Filtro"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Usiamo il Filtro avanzato: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Dati &gt; Ordina e filtra &gt; Avanzate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Impostiamo il Filtro avanzato: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Indichiamo la tabella da filtrare (Intervallo elenco)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Indichiamo la tabella criteri (Intervallo criteri)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Specifichiamo se filtrare la tabella (Filtra l'elenco sul posto) o copiare il risultato del filtraggio in un'altra posizione (Copia in un'altra posizione)</a:t>
            </a:r>
          </a:p>
        </p:txBody>
      </p:sp>
      <p:pic>
        <p:nvPicPr>
          <p:cNvPr id="8" name="Segnaposto immagine 7" descr="Immagine che contiene testo, schermata, software, Icona del computer&#10;&#10;Descrizione generata automaticamente">
            <a:extLst>
              <a:ext uri="{FF2B5EF4-FFF2-40B4-BE49-F238E27FC236}">
                <a16:creationId xmlns:a16="http://schemas.microsoft.com/office/drawing/2014/main" id="{C06B5028-D26C-A642-1983-5446F3FDEAE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" b="166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A6761DB-717E-A4F5-B761-5539E65559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2: Lavorare con i dati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6649114-1605-8E33-2984-C88505A81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07001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0091A6E7-6198-74A6-3025-B561FB51FE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Nella tabella contenente i criteri di filtraggio posso anche ripetere delle colonne per estendere i criteri di filtraggio (es. specificare un intervallo)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2_Filtro avanzato.xlsx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La tabella criteri (foglio "Filtro2") è impostata per filtrare:</a:t>
            </a:r>
          </a:p>
          <a:p>
            <a:pPr marL="742950" lvl="1" indent="-285750"/>
            <a:r>
              <a:rPr lang="it-IT" i="1" dirty="0"/>
              <a:t>Le fatture relative alla Lombardia con Importo compreso tra € 1.500,00 ed € 6.000,00</a:t>
            </a:r>
          </a:p>
          <a:p>
            <a:pPr marL="720725" lvl="2" indent="0">
              <a:buNone/>
            </a:pPr>
            <a:r>
              <a:rPr lang="it-IT" i="1" u="sng" dirty="0"/>
              <a:t>E</a:t>
            </a:r>
          </a:p>
          <a:p>
            <a:pPr marL="742950" lvl="1" indent="-285750"/>
            <a:r>
              <a:rPr lang="it-IT" i="1" dirty="0"/>
              <a:t>Le fatture relative al Trentino con Importo compreso tra € 2.000,00 ed € 10.000,00</a:t>
            </a:r>
          </a:p>
          <a:p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8561A311-32F0-A4F8-5CED-7BF3ADC56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2: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90C9763-7BE0-EB3D-066D-8F8DB8AA1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1897B333-66F3-DF80-5FF6-7BC1658DF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Filtro avanzato</a:t>
            </a:r>
          </a:p>
        </p:txBody>
      </p:sp>
    </p:spTree>
    <p:extLst>
      <p:ext uri="{BB962C8B-B14F-4D97-AF65-F5344CB8AC3E}">
        <p14:creationId xmlns:p14="http://schemas.microsoft.com/office/powerpoint/2010/main" val="11710434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A1B337A-2AB6-29E0-CF2E-1B6BACD84F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B3D60A7-8492-CC5F-E1EA-A54AB45E98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Formattazione condizionale</a:t>
            </a:r>
          </a:p>
          <a:p>
            <a:pPr lvl="1"/>
            <a:r>
              <a:rPr lang="it-IT" dirty="0"/>
              <a:t>Struttura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r>
              <a:rPr lang="it-IT" dirty="0"/>
              <a:t>Filtri avanzati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Formattazione condizionale avanzata</a:t>
            </a:r>
          </a:p>
          <a:p>
            <a:r>
              <a:rPr lang="it-IT" dirty="0"/>
              <a:t>Rimuovi duplicati</a:t>
            </a:r>
          </a:p>
          <a:p>
            <a:r>
              <a:rPr lang="it-IT" dirty="0"/>
              <a:t>Testo in colonne</a:t>
            </a:r>
          </a:p>
          <a:p>
            <a:r>
              <a:rPr lang="it-IT" dirty="0"/>
              <a:t>Convalida dati</a:t>
            </a:r>
          </a:p>
          <a:p>
            <a:r>
              <a:rPr lang="it-IT" dirty="0"/>
              <a:t>Gestione nomi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10620477-A4D4-4A86-CAFE-C07D3A6AB9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FDEAED6-B7EE-D363-4528-C4FAB6167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376F9B54-DE40-E4BD-84F0-C4E75672F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3357540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2F33B02E-4E05-EE95-534F-DF4731F6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dirty="0"/>
              <a:t>Formattazione condizionale tramite formula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F57F48CF-0F52-7274-B347-73B1554F7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Utilizzare una formula per determinare le celle da formattare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Home &gt; Formattazione condizionale &gt; Nuova regola &gt; Utilizza una formula per determinare le celle da formattare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applicare la formattazione condizionale: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Selezionare le celle di applicazione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Scrivere la formula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Definire il formato da applicare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2_Formattazione condizionale avanzata.xlsx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Sono evidenziati gli importi delle fatture superiori a</a:t>
            </a:r>
            <a:br>
              <a:rPr lang="it-IT" i="1" dirty="0"/>
            </a:br>
            <a:r>
              <a:rPr lang="it-IT" i="1" dirty="0"/>
              <a:t>€ 20.000,00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08DED4-3FBF-B9C3-A0D3-7E8CDF204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2: Lavorare con i dati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74EDD0-BD65-DFB4-7A0A-2B9C51D4C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23</a:t>
            </a:fld>
            <a:endParaRPr lang="it-IT" dirty="0"/>
          </a:p>
        </p:txBody>
      </p:sp>
      <p:pic>
        <p:nvPicPr>
          <p:cNvPr id="17" name="Segnaposto immagine 16" descr="Immagine che contiene testo, schermata, software, computer&#10;&#10;Descrizione generata automaticamente">
            <a:extLst>
              <a:ext uri="{FF2B5EF4-FFF2-40B4-BE49-F238E27FC236}">
                <a16:creationId xmlns:a16="http://schemas.microsoft.com/office/drawing/2014/main" id="{D591399F-D9A9-A35C-D753-EC1EB655A51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" b="166"/>
          <a:stretch>
            <a:fillRect/>
          </a:stretch>
        </p:blipFill>
        <p:spPr/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1155D8D1-1E27-345B-3BD5-EC6515DF74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139" y="2140911"/>
            <a:ext cx="4176803" cy="328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5741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>
            <a:extLst>
              <a:ext uri="{FF2B5EF4-FFF2-40B4-BE49-F238E27FC236}">
                <a16:creationId xmlns:a16="http://schemas.microsoft.com/office/drawing/2014/main" id="{2F33B02E-4E05-EE95-534F-DF4731F6C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000" dirty="0"/>
              <a:t>Formattazione condizionale tramite formula</a:t>
            </a:r>
          </a:p>
        </p:txBody>
      </p:sp>
      <p:sp>
        <p:nvSpPr>
          <p:cNvPr id="9" name="Segnaposto testo 8">
            <a:extLst>
              <a:ext uri="{FF2B5EF4-FFF2-40B4-BE49-F238E27FC236}">
                <a16:creationId xmlns:a16="http://schemas.microsoft.com/office/drawing/2014/main" id="{F57F48CF-0F52-7274-B347-73B1554F7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2_Formattazione condizionale avanzata.xlsx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Come possiamo modificare la formattazione condizionale per evidenziare l'intera riga di ogni fattura avente importo superiore a € 20.000,00?</a:t>
            </a:r>
            <a:br>
              <a:rPr lang="it-IT" i="1" dirty="0"/>
            </a:br>
            <a:r>
              <a:rPr lang="it-IT" i="1" dirty="0"/>
              <a:t>(vogliamo il risultato mostrato nell'immagine a fianco)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Provate…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08DED4-3FBF-B9C3-A0D3-7E8CDF204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2: Lavorare con i dati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874EDD0-BD65-DFB4-7A0A-2B9C51D4C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24</a:t>
            </a:fld>
            <a:endParaRPr lang="it-IT" dirty="0"/>
          </a:p>
        </p:txBody>
      </p:sp>
      <p:pic>
        <p:nvPicPr>
          <p:cNvPr id="8" name="Segnaposto immagine 7" descr="Immagine che contiene testo, schermata, software, Icona del computer&#10;&#10;Descrizione generata automaticamente">
            <a:extLst>
              <a:ext uri="{FF2B5EF4-FFF2-40B4-BE49-F238E27FC236}">
                <a16:creationId xmlns:a16="http://schemas.microsoft.com/office/drawing/2014/main" id="{C94137F9-CA56-BC96-B40F-A8588585E504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" b="16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6927303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DCBE54-1D01-33F4-EDFC-185DF81B39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416CFC0-80F5-BC74-F12E-958E8E178D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Formattazione condizionale</a:t>
            </a:r>
          </a:p>
          <a:p>
            <a:pPr lvl="1"/>
            <a:r>
              <a:rPr lang="it-IT" dirty="0"/>
              <a:t>Struttura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r>
              <a:rPr lang="it-IT" dirty="0"/>
              <a:t>Filtri avanzati</a:t>
            </a:r>
          </a:p>
          <a:p>
            <a:r>
              <a:rPr lang="it-IT" dirty="0"/>
              <a:t>Formattazione condizionale avanzata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Rimuovi duplicati</a:t>
            </a:r>
          </a:p>
          <a:p>
            <a:r>
              <a:rPr lang="it-IT" dirty="0"/>
              <a:t>Testo in colonne</a:t>
            </a:r>
          </a:p>
          <a:p>
            <a:r>
              <a:rPr lang="it-IT" dirty="0"/>
              <a:t>Convalida dati</a:t>
            </a:r>
          </a:p>
          <a:p>
            <a:r>
              <a:rPr lang="it-IT" dirty="0"/>
              <a:t>Gestione nomi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51F6F598-2B34-BC15-4D07-37ED564E6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B055E4B-B677-681F-BDA5-61F4B88DC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25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12DFC565-6CC7-3180-C857-5D0A20C28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19907173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4CC1F9-F1AA-8BAD-24C3-F82E2236B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Rimuovi duplicati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457586D6-3B4E-A5F3-F430-D59C1B08576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Rimuove le righe duplicate da una tabella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Si può specificare in quali colonne cercare le informazioni duplicate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Dati &gt; Rimuovi duplicati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2_Mailing list.xlsx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In "Foglio1" rimuovere dall'elenco i Nominativi duplicati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In "Foglio2" rimuovere dall'elenco le Email duplicate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In "Foglio3" rimuovere dall'elenco le coppie Nominativo-Email non univoche</a:t>
            </a:r>
          </a:p>
        </p:txBody>
      </p:sp>
      <p:pic>
        <p:nvPicPr>
          <p:cNvPr id="10" name="Segnaposto immagine 9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D1A0781E-3037-67EC-D3FA-F56F1E5DFF1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" b="166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859BC62-4F66-FDB3-2828-FCAB6A73F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2: Lavorare con i dati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5BA5A7B-6DD9-2477-4E45-E7FC7881E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26</a:t>
            </a:fld>
            <a:endParaRPr lang="it-IT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8D6563A5-9DE9-094A-3BC6-26DCE79B6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2250" y="2535167"/>
            <a:ext cx="3740342" cy="278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2966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D97210-507D-B7D9-8032-A7A2603FE0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4139AB-4BDF-A996-1998-94E8AA1EC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Formattazione condizionale</a:t>
            </a:r>
          </a:p>
          <a:p>
            <a:pPr lvl="1"/>
            <a:r>
              <a:rPr lang="it-IT" dirty="0"/>
              <a:t>Struttura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r>
              <a:rPr lang="it-IT" dirty="0"/>
              <a:t>Filtri avanzati</a:t>
            </a:r>
          </a:p>
          <a:p>
            <a:r>
              <a:rPr lang="it-IT" dirty="0"/>
              <a:t>Formattazione condizionale avanzata</a:t>
            </a:r>
          </a:p>
          <a:p>
            <a:r>
              <a:rPr lang="it-IT" dirty="0"/>
              <a:t>Rimuovi duplicati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Testo in colonne</a:t>
            </a:r>
          </a:p>
          <a:p>
            <a:r>
              <a:rPr lang="it-IT" dirty="0"/>
              <a:t>Convalida dati</a:t>
            </a:r>
          </a:p>
          <a:p>
            <a:r>
              <a:rPr lang="it-IT" dirty="0"/>
              <a:t>Gestione nomi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018B8F8F-08BC-94A1-9705-39E97ACA8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3FF726C-8382-44A1-4C45-7FC9693BD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27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0FD3A114-8D0E-AC0E-887C-92AC74FC8D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8941003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EFB09E28-E645-BFC9-691B-16F6843496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dirty="0"/>
              <a:t>Consente di suddividere il contenuto di una cella di testo in colonne distinte</a:t>
            </a:r>
          </a:p>
          <a:p>
            <a:r>
              <a:rPr lang="it-IT" dirty="0"/>
              <a:t>Dati &gt; Testo in colonne</a:t>
            </a:r>
          </a:p>
          <a:p>
            <a:r>
              <a:rPr lang="it-IT" dirty="0"/>
              <a:t>Passaggi: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Scegliere il tipo di conversione:</a:t>
            </a:r>
          </a:p>
          <a:p>
            <a:pPr lvl="2"/>
            <a:r>
              <a:rPr lang="it-IT" u="sng" dirty="0"/>
              <a:t>Delimitato</a:t>
            </a:r>
            <a:r>
              <a:rPr lang="it-IT" dirty="0"/>
              <a:t>: Se il testo è separato da caratteri specifici come virgole o spazi</a:t>
            </a:r>
          </a:p>
          <a:p>
            <a:pPr lvl="2"/>
            <a:r>
              <a:rPr lang="it-IT" u="sng" dirty="0"/>
              <a:t>Larghezza fissa</a:t>
            </a:r>
            <a:r>
              <a:rPr lang="it-IT" dirty="0"/>
              <a:t>: Se il testo è diviso in base a lunghezze fisse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Impostare i delimitatori o la larghezza:</a:t>
            </a:r>
          </a:p>
          <a:p>
            <a:pPr lvl="2"/>
            <a:r>
              <a:rPr lang="it-IT" dirty="0"/>
              <a:t>Se </a:t>
            </a:r>
            <a:r>
              <a:rPr lang="it-IT" u="sng" dirty="0"/>
              <a:t>Delimitato</a:t>
            </a:r>
            <a:r>
              <a:rPr lang="it-IT" dirty="0"/>
              <a:t>, selezionare il delimitatore appropriato (spazio, virgola, punto e virgola, ecc.)</a:t>
            </a:r>
          </a:p>
          <a:p>
            <a:pPr lvl="2"/>
            <a:r>
              <a:rPr lang="it-IT" dirty="0"/>
              <a:t>Se </a:t>
            </a:r>
            <a:r>
              <a:rPr lang="it-IT" u="sng" dirty="0"/>
              <a:t>Larghezza fissa</a:t>
            </a:r>
            <a:r>
              <a:rPr lang="it-IT" dirty="0"/>
              <a:t>, impostare i punti di rottura dove dividere il testo</a:t>
            </a:r>
          </a:p>
          <a:p>
            <a:pPr marL="914400" lvl="1" indent="-457200">
              <a:buFont typeface="+mj-lt"/>
              <a:buAutoNum type="arabicPeriod"/>
            </a:pPr>
            <a:r>
              <a:rPr lang="it-IT" dirty="0"/>
              <a:t>Impostare il formato dati:</a:t>
            </a:r>
          </a:p>
          <a:p>
            <a:pPr lvl="2"/>
            <a:r>
              <a:rPr lang="it-IT" dirty="0"/>
              <a:t>Selezionare il formato dati per le singole colonne</a:t>
            </a:r>
          </a:p>
          <a:p>
            <a:pPr lvl="2"/>
            <a:r>
              <a:rPr lang="it-IT" dirty="0"/>
              <a:t>Controllare l'anteprima per assicurarsi che i dati siano divisi correttamente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98EB0EA2-0F1C-7954-1833-8A714A54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2: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91CD8C7E-5FD5-2B8B-6CD4-4AF6059E5D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94A3260-E837-795D-8A77-B9544FB7D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Testo in colonne</a:t>
            </a:r>
          </a:p>
        </p:txBody>
      </p:sp>
    </p:spTree>
    <p:extLst>
      <p:ext uri="{BB962C8B-B14F-4D97-AF65-F5344CB8AC3E}">
        <p14:creationId xmlns:p14="http://schemas.microsoft.com/office/powerpoint/2010/main" val="35032591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A697CB17-9C36-D68A-1E5B-D9DB16B7DD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2_Testo in colonne.xlsx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Suddividere il testo in colonne nel "Foglio1"</a:t>
            </a:r>
          </a:p>
          <a:p>
            <a:pPr marL="285750" indent="-285750"/>
            <a:r>
              <a:rPr lang="it-IT" i="1" dirty="0"/>
              <a:t>Suddividere il testo in colonne nel "Foglio2"</a:t>
            </a:r>
            <a:endParaRPr lang="it-IT" dirty="0"/>
          </a:p>
          <a:p>
            <a:pPr marL="285750" indent="-285750"/>
            <a:r>
              <a:rPr lang="it-IT" i="1" dirty="0"/>
              <a:t>Suddividere il testo in colonne nel "Foglio3"</a:t>
            </a:r>
            <a:endParaRPr lang="it-IT" dirty="0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F92BF93A-FCFE-58CF-9AE1-BDADC807CE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2: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5510913-4DD7-A546-F09F-C3E358959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29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4DC0A8C3-CEF7-9069-1CAA-69449BD25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Testo in colonne</a:t>
            </a:r>
          </a:p>
        </p:txBody>
      </p:sp>
    </p:spTree>
    <p:extLst>
      <p:ext uri="{BB962C8B-B14F-4D97-AF65-F5344CB8AC3E}">
        <p14:creationId xmlns:p14="http://schemas.microsoft.com/office/powerpoint/2010/main" val="1051208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4278EB6-6569-3FEA-474D-F0CF5F3EDE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  <a:p>
            <a:r>
              <a:rPr lang="it-IT" dirty="0"/>
              <a:t>Filtri avanzati</a:t>
            </a:r>
          </a:p>
          <a:p>
            <a:r>
              <a:rPr lang="it-IT" dirty="0"/>
              <a:t>Formattazione condizionale avanzata</a:t>
            </a:r>
          </a:p>
          <a:p>
            <a:r>
              <a:rPr lang="it-IT" dirty="0"/>
              <a:t>Rimuovi duplicati</a:t>
            </a:r>
          </a:p>
          <a:p>
            <a:r>
              <a:rPr lang="it-IT" dirty="0"/>
              <a:t>Testo in colonne</a:t>
            </a:r>
          </a:p>
          <a:p>
            <a:r>
              <a:rPr lang="it-IT" dirty="0"/>
              <a:t>Convalida dati</a:t>
            </a:r>
          </a:p>
          <a:p>
            <a:r>
              <a:rPr lang="it-IT" dirty="0"/>
              <a:t>Gestione nomi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0B7E06F6-55FA-5B69-225C-C3C1EDDCB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2A26CD00-DDF7-A00D-5BCB-05F137332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61F9A605-1C70-2B58-EE24-27E26A6B35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0946968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9BD48C-5D19-6F18-F2CB-9DE4D14D23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90546E5-68D6-BF00-FBF9-9ECC6285FE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Formattazione condizionale</a:t>
            </a:r>
          </a:p>
          <a:p>
            <a:pPr lvl="1"/>
            <a:r>
              <a:rPr lang="it-IT" dirty="0"/>
              <a:t>Struttura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r>
              <a:rPr lang="it-IT" dirty="0"/>
              <a:t>Filtri avanzati</a:t>
            </a:r>
          </a:p>
          <a:p>
            <a:r>
              <a:rPr lang="it-IT" dirty="0"/>
              <a:t>Formattazione condizionale avanzata</a:t>
            </a:r>
          </a:p>
          <a:p>
            <a:r>
              <a:rPr lang="it-IT" dirty="0"/>
              <a:t>Rimuovi duplicati</a:t>
            </a:r>
          </a:p>
          <a:p>
            <a:r>
              <a:rPr lang="it-IT" dirty="0"/>
              <a:t>Testo in colonne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Convalida dati</a:t>
            </a:r>
          </a:p>
          <a:p>
            <a:r>
              <a:rPr lang="it-IT" dirty="0"/>
              <a:t>Gestione nomi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607B26F1-771A-2DE4-9399-01C13CB958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626EAB2-F358-9E59-D620-BD0304BA1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30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F5277C7-EA91-D7BD-D0DE-7AEA75C18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3414745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B66AE1C4-68B7-E135-E99C-C40D86481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Convalida dati</a:t>
            </a:r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5FC2C4C5-5FEC-7A97-7EB6-5984283177D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Consente di scegliere da un elenco di regole per limitare il tipo di dati che possono essere inseriti in una cella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Dati &gt; Convalida dati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Opzioni: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Numero intero</a:t>
            </a:r>
            <a:r>
              <a:rPr lang="it-IT" dirty="0"/>
              <a:t>: accetta solo numeri interi nella cella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Decimale</a:t>
            </a:r>
            <a:r>
              <a:rPr lang="it-IT" dirty="0"/>
              <a:t>: accetta solo numeri decimali nella cella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Elenco</a:t>
            </a:r>
            <a:r>
              <a:rPr lang="it-IT" dirty="0"/>
              <a:t>: accetta solo i dati presenti nell'elenco a discesa definito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Data</a:t>
            </a:r>
            <a:r>
              <a:rPr lang="it-IT" dirty="0"/>
              <a:t>: accetta solo date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Ora</a:t>
            </a:r>
            <a:r>
              <a:rPr lang="it-IT" dirty="0"/>
              <a:t>: accetta solo ore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Lunghezza testo</a:t>
            </a:r>
            <a:r>
              <a:rPr lang="it-IT" dirty="0"/>
              <a:t>: consente di limitare la lunghezza del testo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Personalizzato</a:t>
            </a:r>
            <a:r>
              <a:rPr lang="it-IT" dirty="0"/>
              <a:t>: per una formula personalizzata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In "Messaggio di input" si può personalizzare un messaggio che gli utenti visualizzeranno immettendo dati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In "Messaggio di errore" si può personalizzare un messaggio di errore che gli utenti visualizzeranno immettendo dati non consentiti</a:t>
            </a:r>
          </a:p>
        </p:txBody>
      </p:sp>
      <p:pic>
        <p:nvPicPr>
          <p:cNvPr id="12" name="Segnaposto immagine 11">
            <a:extLst>
              <a:ext uri="{FF2B5EF4-FFF2-40B4-BE49-F238E27FC236}">
                <a16:creationId xmlns:a16="http://schemas.microsoft.com/office/drawing/2014/main" id="{854092DF-EA4E-F292-49C8-9C2F223958E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" b="166"/>
          <a:stretch>
            <a:fillRect/>
          </a:stretch>
        </p:blipFill>
        <p:spPr/>
      </p:pic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DE0202F8-6326-FCC0-F33F-3FC416558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2: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E0660CB-D234-CAE9-D2DB-23C72F507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31</a:t>
            </a:fld>
            <a:endParaRPr lang="it-IT" dirty="0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B902DE85-8F50-A97F-CF29-95D227A46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7808" y="2765499"/>
            <a:ext cx="3400425" cy="262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6441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83126FA8-0873-6F0C-E396-3C1FCE7F7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In una cella consentire di inserire solo numeri interi maggiori o uguali a 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In una cella consentire di inserire solo date successive a oggi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In una cella consentire di inserire solo i valori "Sì" e "No"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i="1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2_Convalida dati.xlsx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L'esempio mostra l'utilizzo di diverse opzioni di convalida dati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Provate a inserire dei dati errati (es. nome/cognome di lunghezza 0, codice fiscale di lunghezza diversa da 16 caratteri, data di nascita di un minorenne)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9E0DD03-7AD3-8DD4-CF44-9847F632C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2: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76D5F7F-B113-EC03-6812-7A5884896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32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2A944896-0060-753E-6BD1-19EADCB991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Convalida dati</a:t>
            </a:r>
          </a:p>
        </p:txBody>
      </p:sp>
    </p:spTree>
    <p:extLst>
      <p:ext uri="{BB962C8B-B14F-4D97-AF65-F5344CB8AC3E}">
        <p14:creationId xmlns:p14="http://schemas.microsoft.com/office/powerpoint/2010/main" val="4360219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5A7071-207C-3EED-B54F-B41AAD4203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8CA6019-4D7B-FF2D-17CB-6F5A0775BF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Trova e sostituisci</a:t>
            </a:r>
          </a:p>
          <a:p>
            <a:pPr lvl="1"/>
            <a:r>
              <a:rPr lang="it-IT" dirty="0"/>
              <a:t>Utilizzo dei filtri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Formattazione condizionale</a:t>
            </a:r>
          </a:p>
          <a:p>
            <a:pPr lvl="1"/>
            <a:r>
              <a:rPr lang="it-IT" dirty="0"/>
              <a:t>Struttura</a:t>
            </a:r>
            <a:endParaRPr lang="it-IT" dirty="0">
              <a:uFill>
                <a:solidFill>
                  <a:srgbClr val="EA3537"/>
                </a:solidFill>
              </a:uFill>
            </a:endParaRPr>
          </a:p>
          <a:p>
            <a:r>
              <a:rPr lang="it-IT" dirty="0"/>
              <a:t>Filtri avanzati</a:t>
            </a:r>
          </a:p>
          <a:p>
            <a:r>
              <a:rPr lang="it-IT" dirty="0"/>
              <a:t>Formattazione condizionale avanzata</a:t>
            </a:r>
          </a:p>
          <a:p>
            <a:r>
              <a:rPr lang="it-IT" dirty="0"/>
              <a:t>Rimuovi duplicati</a:t>
            </a:r>
          </a:p>
          <a:p>
            <a:r>
              <a:rPr lang="it-IT" dirty="0"/>
              <a:t>Testo in colonne</a:t>
            </a:r>
          </a:p>
          <a:p>
            <a:r>
              <a:rPr lang="it-IT" dirty="0"/>
              <a:t>Convalida dati</a:t>
            </a:r>
          </a:p>
          <a:p>
            <a:r>
              <a:rPr lang="it-IT" u="sng" dirty="0">
                <a:uFill>
                  <a:solidFill>
                    <a:srgbClr val="EA3537"/>
                  </a:solidFill>
                </a:uFill>
              </a:rPr>
              <a:t>Gestione nomi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E1A6B33D-33D6-E9B6-8697-29B9F477B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6351C95-C439-5A94-7B37-9C957F638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33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C8043078-9B88-F9D2-1BD3-AF1C81D5D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24799190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52D556-CF6F-59E5-E436-43E767A529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Gestione nomi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4009DAA-DBD8-0224-DC17-03D1B3C6D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È possibile assegnare nomi a Celle e Intervalli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I nomi definiti possono essere usati nelle formule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definire un nome: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Selezionare una cella o un intervallo e scrivere il nome nella Casella nome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Andare in: Formule &gt; Definisci nome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vedere/modificare i nomi definiti: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Formule &gt; Gestione nomi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ESEMPIO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2_Nome cella.xlsx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È stato assegnato il nome "Sconto" alla cella F1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Il nome è stato usato nelle formule per calcolare il prezzo scontato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8" name="Segnaposto immagine 7" descr="Immagine che contiene testo, schermata, software, Software multimediale&#10;&#10;Descrizione generata automaticamente">
            <a:extLst>
              <a:ext uri="{FF2B5EF4-FFF2-40B4-BE49-F238E27FC236}">
                <a16:creationId xmlns:a16="http://schemas.microsoft.com/office/drawing/2014/main" id="{B5B4093C-C8D4-80D9-84BA-A768A3FB2A41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" b="166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43B4366-D113-F98E-75B8-6C6507DF2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2: Lavorare con i dati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567540A-FE24-4183-35C4-4C277D1B3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34</a:t>
            </a:fld>
            <a:endParaRPr lang="it-IT" dirty="0"/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F9DA5E02-47BA-A805-1B91-EE6B3356E4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6782" y="3102655"/>
            <a:ext cx="2162477" cy="1652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89030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99F6E1-90E3-C6AC-078F-70F6956A0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Crea da selezione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68921EF-9653-8722-CA96-75DAFE74A3F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È possibile far creare automaticamente ad Excel i nomi da una selezione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Passaggi: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Selezionare l'intervallo per cui definire un nome, includendo le etichette delle righe e delle colonne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Cliccare su: Formule &gt; Crea da selezione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dirty="0"/>
              <a:t>Nella finestra di dialogo "Crea nomi da selezione" selezionare la casella di controllo a seconda della posizione dell'intestazione di riga/colonna. Esempio: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/>
              <a:t>Se si vogliono creare nomi corrispondenti alle intestazioni di colonna, selezionare "Riga superiore"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it-IT" dirty="0"/>
              <a:t>Se si vogliono creare nomi corrispondenti alle intestazioni di riga, selezionare "Colonna sinistra"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2_Nome range.xlsx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Selezionare la tabella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Creare i nomi sulla base della Riga superiore e della Colonna sinistra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Usare i nomi nelle formule per calcolare: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Il numero di ordini totale di Gennaio e Febbraio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i="1" dirty="0"/>
              <a:t>Il numero di ordini di Luca e Paolo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31F980D-BC64-1CF8-5E8E-695F06BD1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2: Lavorare con i dati</a:t>
            </a:r>
            <a:endParaRPr lang="it-IT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588D62A-2F49-CB47-085B-70EA86A95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35</a:t>
            </a:fld>
            <a:endParaRPr lang="it-IT" dirty="0"/>
          </a:p>
        </p:txBody>
      </p:sp>
      <p:pic>
        <p:nvPicPr>
          <p:cNvPr id="14" name="Segnaposto immagine 13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EB478CF5-70A3-2CB5-0679-B10B68F0CF6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" b="166"/>
          <a:stretch>
            <a:fillRect/>
          </a:stretch>
        </p:blipFill>
        <p:spPr/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E83843DA-E031-E717-B2CF-A6D274994E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0927" y="3752681"/>
            <a:ext cx="1400370" cy="134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27624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C78D1407-50A6-F089-D614-BDD0C6B822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2_Esercizio 1.xlsx</a:t>
            </a:r>
          </a:p>
          <a:p>
            <a:r>
              <a:rPr lang="it-IT" i="1" dirty="0"/>
              <a:t>La tabella riporta le fatture di ogni venditore specificando Data, Regione e Settore</a:t>
            </a:r>
          </a:p>
          <a:p>
            <a:r>
              <a:rPr lang="it-IT" i="1" dirty="0"/>
              <a:t>Definire opportunamente i nomi per rispondere alle domande riportate nel foglio</a:t>
            </a:r>
          </a:p>
          <a:p>
            <a:r>
              <a:rPr lang="it-IT" i="1" dirty="0"/>
              <a:t>Per facilitarvi di seguito i valori corretti: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379C25A-9C5F-C736-8370-59276042B0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Corso Excel Avanzato | Sessione 2: Lavorare con i dati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0A6F09-A548-12B9-336E-EE50C6E7EE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36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01DD8F11-1E63-B269-109D-B2DAC2A36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Esercizio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8A875D2A-2139-5A5F-8F5F-82E724F2D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4806" y="3484756"/>
            <a:ext cx="7362387" cy="247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56411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E33DBB6-864E-C9B7-1B85-BCE745842A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/>
              <a:t>Grazie per l'attenzione</a:t>
            </a:r>
          </a:p>
        </p:txBody>
      </p:sp>
    </p:spTree>
    <p:extLst>
      <p:ext uri="{BB962C8B-B14F-4D97-AF65-F5344CB8AC3E}">
        <p14:creationId xmlns:p14="http://schemas.microsoft.com/office/powerpoint/2010/main" val="4877914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7D73BA-806C-FE9F-77E6-DFE53FFA4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Trova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1CEDAF6-6832-024B-1F7C-EE50D4780DA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ricercare: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Home &gt; Trova e seleziona &gt; Trova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CTRL + MAIUSC +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Opzioni: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In</a:t>
            </a:r>
            <a:r>
              <a:rPr lang="it-IT" dirty="0"/>
              <a:t>: per cercare dati in un foglio di lavoro o in un'intera cartella di lavoro, selezionare Foglio o Cartella di lavoro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Cerca</a:t>
            </a:r>
            <a:r>
              <a:rPr lang="it-IT" dirty="0"/>
              <a:t>: è possibile scegliere di eseguire la ricerca per righe (impostazione predefinita) o per colonne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Cerca in</a:t>
            </a:r>
            <a:r>
              <a:rPr lang="it-IT" dirty="0"/>
              <a:t>: Per cercare dati con dettagli specifici, selezionare Formule, Valori, Note o Commenti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Maiuscole/minuscole</a:t>
            </a:r>
            <a:r>
              <a:rPr lang="it-IT" dirty="0"/>
              <a:t>: selezionare questa opzione per cercare dati con distinzione tra maiuscole e minuscole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u="sng" dirty="0"/>
              <a:t>Confronta intero contenuto della cella</a:t>
            </a:r>
            <a:r>
              <a:rPr lang="it-IT" dirty="0"/>
              <a:t>: selezionare questa opzione se si vogliono cercare celle contenenti solo i caratteri digitati nella casella Trova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Se si vuole cercare testo o numeri con una formattazione specifica, selezionare </a:t>
            </a:r>
            <a:r>
              <a:rPr lang="it-IT" u="sng" dirty="0"/>
              <a:t>Formato</a:t>
            </a:r>
            <a:r>
              <a:rPr lang="it-IT" dirty="0"/>
              <a:t> e quindi selezionare le opzioni desiderate nella finestra di dialogo</a:t>
            </a:r>
          </a:p>
        </p:txBody>
      </p:sp>
      <p:pic>
        <p:nvPicPr>
          <p:cNvPr id="8" name="Segnaposto immagine 7" descr="Immagine che contiene testo, schermata, software, schermo&#10;&#10;Descrizione generata automaticamente">
            <a:extLst>
              <a:ext uri="{FF2B5EF4-FFF2-40B4-BE49-F238E27FC236}">
                <a16:creationId xmlns:a16="http://schemas.microsoft.com/office/drawing/2014/main" id="{4AA55B1F-EDE1-C5C4-F7BE-45FCE7E53D4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" b="65"/>
          <a:stretch>
            <a:fillRect/>
          </a:stretch>
        </p:blipFill>
        <p:spPr/>
      </p:pic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247809-96D4-C0D7-211A-7D0A7D80E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570EA4-2484-1688-7CA0-90360455C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4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34835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FE4D6767-DD92-063D-BC3B-2FE7DC27B6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/>
              <a:t>Caratteri jolly:</a:t>
            </a:r>
          </a:p>
          <a:p>
            <a:pPr lvl="1"/>
            <a:r>
              <a:rPr lang="it-IT" dirty="0"/>
              <a:t>Nei criteri di ricerca è possibile usare caratteri jolly, ovvero punto interrogativo (?) o asterisco (*)</a:t>
            </a:r>
          </a:p>
          <a:p>
            <a:pPr lvl="1"/>
            <a:r>
              <a:rPr lang="it-IT" dirty="0"/>
              <a:t>Usare il punto interrogativo (?) per trovare un singolo carattere, ad esempio "</a:t>
            </a:r>
            <a:r>
              <a:rPr lang="it-IT" dirty="0" err="1"/>
              <a:t>s?t</a:t>
            </a:r>
            <a:r>
              <a:rPr lang="it-IT" dirty="0"/>
              <a:t>" </a:t>
            </a:r>
            <a:r>
              <a:rPr lang="it-IT" dirty="0" err="1"/>
              <a:t>trova"set</a:t>
            </a:r>
            <a:r>
              <a:rPr lang="it-IT" dirty="0"/>
              <a:t>"</a:t>
            </a:r>
          </a:p>
          <a:p>
            <a:pPr lvl="1"/>
            <a:r>
              <a:rPr lang="it-IT" dirty="0"/>
              <a:t>Usare l'asterisco (*) per trovare un numero qualsiasi di caratteri, ad esempio "s*d" trova "</a:t>
            </a:r>
            <a:r>
              <a:rPr lang="it-IT" dirty="0" err="1"/>
              <a:t>sad</a:t>
            </a:r>
            <a:r>
              <a:rPr lang="it-IT" dirty="0"/>
              <a:t>" e "</a:t>
            </a:r>
            <a:r>
              <a:rPr lang="it-IT" dirty="0" err="1"/>
              <a:t>started</a:t>
            </a:r>
            <a:r>
              <a:rPr lang="it-IT" dirty="0"/>
              <a:t>"</a:t>
            </a:r>
          </a:p>
          <a:p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2_Tabella clienti.xlsx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Facciamo un po' di pratica…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0EF5B25-80AB-F89B-FE49-D578C7E07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6E24AFE-1203-CF15-AE82-F20D8D088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CDF0877E-8C80-E9B7-3472-060365873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Trova</a:t>
            </a:r>
          </a:p>
        </p:txBody>
      </p:sp>
    </p:spTree>
    <p:extLst>
      <p:ext uri="{BB962C8B-B14F-4D97-AF65-F5344CB8AC3E}">
        <p14:creationId xmlns:p14="http://schemas.microsoft.com/office/powerpoint/2010/main" val="198866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7D73BA-806C-FE9F-77E6-DFE53FFA41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Sostituisci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11CEDAF6-6832-024B-1F7C-EE50D4780DA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Per </a:t>
            </a:r>
            <a:r>
              <a:rPr lang="it-IT" dirty="0" err="1"/>
              <a:t>sostiture</a:t>
            </a:r>
            <a:r>
              <a:rPr lang="it-IT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Home &gt; Trova e seleziona &gt; Trova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CTRL + MAIUSC + 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Stessa logica e funzionamento di "Trova"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/>
              <a:t>Unica significativa differenza: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L'opzione "Cerca in" permette di cercare dati solo nelle Formule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2_Tabella clienti.xlsx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Facciamo un po' di pratica…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6247809-96D4-C0D7-211A-7D0A7D80E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F570EA4-2484-1688-7CA0-90360455C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6</a:t>
            </a:fld>
            <a:endParaRPr lang="it-IT" dirty="0"/>
          </a:p>
        </p:txBody>
      </p:sp>
      <p:pic>
        <p:nvPicPr>
          <p:cNvPr id="10" name="Segnaposto immagine 9" descr="Immagine che contiene testo, schermata, software, Icona del computer&#10;&#10;Descrizione generata automaticamente">
            <a:extLst>
              <a:ext uri="{FF2B5EF4-FFF2-40B4-BE49-F238E27FC236}">
                <a16:creationId xmlns:a16="http://schemas.microsoft.com/office/drawing/2014/main" id="{75CBF0A9-7C52-B7FA-0811-65D18B94196B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238227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91531D-A3A7-8C59-8D75-3B50E6B604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F72FA2C-CB78-3524-5C16-3CE19AC92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156" y="1700216"/>
            <a:ext cx="11215688" cy="4457697"/>
          </a:xfrm>
        </p:spPr>
        <p:txBody>
          <a:bodyPr>
            <a:normAutofit/>
          </a:bodyPr>
          <a:lstStyle/>
          <a:p>
            <a:r>
              <a:rPr lang="it-IT" dirty="0"/>
              <a:t>Ripasso dei concetti di base</a:t>
            </a:r>
          </a:p>
          <a:p>
            <a:pPr lvl="1"/>
            <a:r>
              <a:rPr lang="it-IT" dirty="0">
                <a:uFill>
                  <a:solidFill>
                    <a:srgbClr val="EA3537"/>
                  </a:solidFill>
                </a:uFill>
              </a:rPr>
              <a:t>Trova e sostituisci</a:t>
            </a:r>
          </a:p>
          <a:p>
            <a:pPr lvl="1"/>
            <a:r>
              <a:rPr lang="it-IT" u="sng" dirty="0">
                <a:uFill>
                  <a:solidFill>
                    <a:srgbClr val="EA3537"/>
                  </a:solidFill>
                </a:uFill>
              </a:rPr>
              <a:t>Utilizzo dei filtri</a:t>
            </a:r>
          </a:p>
          <a:p>
            <a:pPr lvl="1"/>
            <a:r>
              <a:rPr lang="it-IT" dirty="0"/>
              <a:t>Formattazione condizionale</a:t>
            </a:r>
          </a:p>
          <a:p>
            <a:pPr lvl="1"/>
            <a:r>
              <a:rPr lang="it-IT" dirty="0"/>
              <a:t>Struttura</a:t>
            </a:r>
          </a:p>
          <a:p>
            <a:r>
              <a:rPr lang="it-IT" dirty="0"/>
              <a:t>Filtri avanzati</a:t>
            </a:r>
          </a:p>
          <a:p>
            <a:r>
              <a:rPr lang="it-IT" dirty="0"/>
              <a:t>Formattazione condizionale avanzata</a:t>
            </a:r>
          </a:p>
          <a:p>
            <a:r>
              <a:rPr lang="it-IT" dirty="0"/>
              <a:t>Rimuovi duplicati</a:t>
            </a:r>
          </a:p>
          <a:p>
            <a:r>
              <a:rPr lang="it-IT" dirty="0"/>
              <a:t>Testo in colonne</a:t>
            </a:r>
          </a:p>
          <a:p>
            <a:r>
              <a:rPr lang="it-IT" dirty="0"/>
              <a:t>Convalida dati</a:t>
            </a:r>
          </a:p>
          <a:p>
            <a:r>
              <a:rPr lang="it-IT" dirty="0"/>
              <a:t>Gestione nomi</a:t>
            </a:r>
          </a:p>
        </p:txBody>
      </p:sp>
      <p:sp>
        <p:nvSpPr>
          <p:cNvPr id="13" name="Segnaposto piè di pagina 12">
            <a:extLst>
              <a:ext uri="{FF2B5EF4-FFF2-40B4-BE49-F238E27FC236}">
                <a16:creationId xmlns:a16="http://schemas.microsoft.com/office/drawing/2014/main" id="{782674AE-F25C-53C4-DB55-4CE4CA61B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88156" y="6312875"/>
            <a:ext cx="9084468" cy="365125"/>
          </a:xfrm>
        </p:spPr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729578D7-8B76-D1F5-E53F-84D13CA2D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652207" y="6310311"/>
            <a:ext cx="657810" cy="365125"/>
          </a:xfrm>
        </p:spPr>
        <p:txBody>
          <a:bodyPr/>
          <a:lstStyle/>
          <a:p>
            <a:fld id="{A79FA404-C19B-45E8-91BD-19A91B7F52A8}" type="slidenum">
              <a:rPr lang="it-IT" smtClean="0"/>
              <a:pPr/>
              <a:t>7</a:t>
            </a:fld>
            <a:endParaRPr lang="it-IT" dirty="0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708AEAC-975F-DC7F-C8C9-733423A50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56" y="750094"/>
            <a:ext cx="11215688" cy="826905"/>
          </a:xfrm>
        </p:spPr>
        <p:txBody>
          <a:bodyPr/>
          <a:lstStyle/>
          <a:p>
            <a:r>
              <a:rPr lang="it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487015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083B7CF-B899-8CA1-9DF3-05849B0DD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dirty="0"/>
              <a:t>Per applicare i filtri automatici a una tabella, la tabella:</a:t>
            </a:r>
          </a:p>
          <a:p>
            <a:pPr lvl="1"/>
            <a:r>
              <a:rPr lang="it-IT" dirty="0"/>
              <a:t>Non deve avere righe vuote</a:t>
            </a:r>
          </a:p>
          <a:p>
            <a:pPr lvl="1"/>
            <a:r>
              <a:rPr lang="it-IT" dirty="0"/>
              <a:t>Non deve avere colonne vuote</a:t>
            </a:r>
          </a:p>
          <a:p>
            <a:pPr lvl="1"/>
            <a:r>
              <a:rPr lang="it-IT" dirty="0"/>
              <a:t>Deve avere una riga di intestazione</a:t>
            </a:r>
          </a:p>
          <a:p>
            <a:r>
              <a:rPr lang="it-IT" dirty="0"/>
              <a:t>Per applicare i filtri:</a:t>
            </a:r>
          </a:p>
          <a:p>
            <a:pPr lvl="1"/>
            <a:r>
              <a:rPr lang="it-IT" dirty="0"/>
              <a:t>Home &gt; Ordina e filtra &gt; Filtro</a:t>
            </a:r>
          </a:p>
          <a:p>
            <a:pPr lvl="1"/>
            <a:r>
              <a:rPr lang="it-IT" dirty="0"/>
              <a:t>CTRL + MAIUSC + L</a:t>
            </a:r>
          </a:p>
          <a:p>
            <a:r>
              <a:rPr lang="it-IT" dirty="0"/>
              <a:t>Personalizzazioni dei filtri sulla base del contenuto della colonna:</a:t>
            </a:r>
          </a:p>
          <a:p>
            <a:pPr lvl="1"/>
            <a:r>
              <a:rPr lang="it-IT" dirty="0"/>
              <a:t>Filtri per testo</a:t>
            </a:r>
          </a:p>
          <a:p>
            <a:pPr lvl="1"/>
            <a:r>
              <a:rPr lang="it-IT" dirty="0"/>
              <a:t>Filtri per numeri</a:t>
            </a:r>
          </a:p>
          <a:p>
            <a:pPr lvl="1"/>
            <a:r>
              <a:rPr lang="it-IT" dirty="0"/>
              <a:t>Filtri per date</a:t>
            </a:r>
          </a:p>
          <a:p>
            <a:r>
              <a:rPr lang="it-IT" dirty="0"/>
              <a:t>Suggerimento:</a:t>
            </a:r>
          </a:p>
          <a:p>
            <a:pPr lvl="1"/>
            <a:r>
              <a:rPr lang="it-IT" dirty="0"/>
              <a:t>Aggiungere nella "Barra di accesso rapido" il comando "Cancella tutti i filtri"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C5AF5F4-AF3E-3A28-F614-EA177DE83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7024934-98EE-94A7-252D-DE5A660B1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8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055BA01-F3DF-8150-20F8-A68A0B345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Filtri automatici</a:t>
            </a:r>
          </a:p>
        </p:txBody>
      </p:sp>
    </p:spTree>
    <p:extLst>
      <p:ext uri="{BB962C8B-B14F-4D97-AF65-F5344CB8AC3E}">
        <p14:creationId xmlns:p14="http://schemas.microsoft.com/office/powerpoint/2010/main" val="541874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B083B7CF-B899-8CA1-9DF3-05849B0DD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b="1" i="1" u="sng" dirty="0">
                <a:uFill>
                  <a:solidFill>
                    <a:srgbClr val="EA3537"/>
                  </a:solidFill>
                </a:uFill>
              </a:rPr>
              <a:t>ESERCIZIO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u="sng" dirty="0"/>
              <a:t>Risorsa</a:t>
            </a:r>
            <a:r>
              <a:rPr lang="it-IT" i="1" dirty="0"/>
              <a:t>: Excel </a:t>
            </a:r>
            <a:r>
              <a:rPr lang="it-IT" i="1" dirty="0" err="1"/>
              <a:t>Avanzato_Sessione</a:t>
            </a:r>
            <a:r>
              <a:rPr lang="it-IT" i="1" dirty="0"/>
              <a:t> 2_Fatture.xlsx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Filtrare le fatture contenenti il termine "Excel" nell'Oggetto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Filtrare le fatture relative a Corsi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Filtrare le fatture aventi importo superiore a € 10.000,00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Filtrare le fatture di maggio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i="1" dirty="0"/>
              <a:t>Filtrare le fatture relative a Corsi e aventi importo superiore a € 10.000,00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5C5AF5F4-AF3E-3A28-F614-EA177DE836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Corso Excel Avanzato | Sessione 2: Lavorare con i dati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D7024934-98EE-94A7-252D-DE5A660B1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9FA404-C19B-45E8-91BD-19A91B7F52A8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5" name="Titolo 4">
            <a:extLst>
              <a:ext uri="{FF2B5EF4-FFF2-40B4-BE49-F238E27FC236}">
                <a16:creationId xmlns:a16="http://schemas.microsoft.com/office/drawing/2014/main" id="{E055BA01-F3DF-8150-20F8-A68A0B345F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Filtri automatici</a:t>
            </a:r>
          </a:p>
        </p:txBody>
      </p:sp>
    </p:spTree>
    <p:extLst>
      <p:ext uri="{BB962C8B-B14F-4D97-AF65-F5344CB8AC3E}">
        <p14:creationId xmlns:p14="http://schemas.microsoft.com/office/powerpoint/2010/main" val="12230315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o">
  <a:themeElements>
    <a:clrScheme name="Circuito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o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o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uppo La Villa_20240606_Permessi_v01.pptx" id="{F33675D3-5DA9-4260-8CC1-B0F2F12E5275}" vid="{B699794D-BDC2-422B-9FBD-097CED321083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Reactive_Template PPTX</Template>
  <TotalTime>5829</TotalTime>
  <Words>3200</Words>
  <Application>Microsoft Office PowerPoint</Application>
  <PresentationFormat>Widescreen</PresentationFormat>
  <Paragraphs>496</Paragraphs>
  <Slides>37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37</vt:i4>
      </vt:variant>
    </vt:vector>
  </HeadingPairs>
  <TitlesOfParts>
    <vt:vector size="43" baseType="lpstr">
      <vt:lpstr>Aptos</vt:lpstr>
      <vt:lpstr>Aptos Narrow</vt:lpstr>
      <vt:lpstr>Arial</vt:lpstr>
      <vt:lpstr>Calibri</vt:lpstr>
      <vt:lpstr>Calibri Light</vt:lpstr>
      <vt:lpstr>Circuito</vt:lpstr>
      <vt:lpstr>Corso Excel Avanzato</vt:lpstr>
      <vt:lpstr>Agenda</vt:lpstr>
      <vt:lpstr>Agenda</vt:lpstr>
      <vt:lpstr>Trova</vt:lpstr>
      <vt:lpstr>Trova</vt:lpstr>
      <vt:lpstr>Sostituisci</vt:lpstr>
      <vt:lpstr>Agenda</vt:lpstr>
      <vt:lpstr>Filtri automatici</vt:lpstr>
      <vt:lpstr>Filtri automatici</vt:lpstr>
      <vt:lpstr>Agenda</vt:lpstr>
      <vt:lpstr>Formattazione condizionale</vt:lpstr>
      <vt:lpstr>Formattazione condizionale</vt:lpstr>
      <vt:lpstr>Agenda</vt:lpstr>
      <vt:lpstr>Raggruppare i dati</vt:lpstr>
      <vt:lpstr>Raggruppare i dati</vt:lpstr>
      <vt:lpstr>Subtotale</vt:lpstr>
      <vt:lpstr>Esercizio</vt:lpstr>
      <vt:lpstr>Agenda</vt:lpstr>
      <vt:lpstr>Filtro avanzato</vt:lpstr>
      <vt:lpstr>Filtro avanzato</vt:lpstr>
      <vt:lpstr>Filtro avanzato</vt:lpstr>
      <vt:lpstr>Agenda</vt:lpstr>
      <vt:lpstr>Formattazione condizionale tramite formula</vt:lpstr>
      <vt:lpstr>Formattazione condizionale tramite formula</vt:lpstr>
      <vt:lpstr>Agenda</vt:lpstr>
      <vt:lpstr>Rimuovi duplicati</vt:lpstr>
      <vt:lpstr>Agenda</vt:lpstr>
      <vt:lpstr>Testo in colonne</vt:lpstr>
      <vt:lpstr>Testo in colonne</vt:lpstr>
      <vt:lpstr>Agenda</vt:lpstr>
      <vt:lpstr>Convalida dati</vt:lpstr>
      <vt:lpstr>Convalida dati</vt:lpstr>
      <vt:lpstr>Agenda</vt:lpstr>
      <vt:lpstr>Gestione nomi</vt:lpstr>
      <vt:lpstr>Crea da selezione</vt:lpstr>
      <vt:lpstr>Esercizio</vt:lpstr>
      <vt:lpstr>Grazie per l'attenzione</vt:lpstr>
    </vt:vector>
  </TitlesOfParts>
  <Company>Reactive S.r.l.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Excel Avanzato | Sessione 2</dc:title>
  <dc:creator>Alberto Pozzi</dc:creator>
  <cp:lastModifiedBy>Alberto Pozzi</cp:lastModifiedBy>
  <cp:revision>23</cp:revision>
  <dcterms:created xsi:type="dcterms:W3CDTF">2024-10-30T03:17:33Z</dcterms:created>
  <dcterms:modified xsi:type="dcterms:W3CDTF">2024-11-10T18:35:03Z</dcterms:modified>
</cp:coreProperties>
</file>